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0" r:id="rId3"/>
  </p:sldMasterIdLst>
  <p:notesMasterIdLst>
    <p:notesMasterId r:id="rId43"/>
  </p:notesMasterIdLst>
  <p:sldIdLst>
    <p:sldId id="379" r:id="rId4"/>
    <p:sldId id="380" r:id="rId5"/>
    <p:sldId id="381" r:id="rId6"/>
    <p:sldId id="382" r:id="rId7"/>
    <p:sldId id="383" r:id="rId8"/>
    <p:sldId id="384" r:id="rId9"/>
    <p:sldId id="386" r:id="rId10"/>
    <p:sldId id="385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397" r:id="rId36"/>
    <p:sldId id="398" r:id="rId37"/>
    <p:sldId id="399" r:id="rId38"/>
    <p:sldId id="400" r:id="rId39"/>
    <p:sldId id="401" r:id="rId40"/>
    <p:sldId id="402" r:id="rId41"/>
    <p:sldId id="408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24" autoAdjust="0"/>
  </p:normalViewPr>
  <p:slideViewPr>
    <p:cSldViewPr snapToGrid="0">
      <p:cViewPr varScale="1">
        <p:scale>
          <a:sx n="70" d="100"/>
          <a:sy n="70" d="100"/>
        </p:scale>
        <p:origin x="13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7A93C-3455-4E4C-9121-582B06BBAA0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C87A8-CFBF-41D3-B6D1-EF07153A4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6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26347-D297-4CC2-BB80-4979A5A3FD92}" type="datetime3">
              <a:rPr lang="zh-CN" altLang="en-US" smtClean="0">
                <a:solidFill>
                  <a:srgbClr val="000000"/>
                </a:solidFill>
              </a:rPr>
              <a:t>2021年10月15日星期五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69E08B-41E4-42FF-B216-A0BA4194A96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2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D92B6-847C-404D-96FA-D82178555B9D}" type="datetime3">
              <a:rPr lang="zh-CN" altLang="en-US" smtClean="0">
                <a:solidFill>
                  <a:srgbClr val="000000"/>
                </a:solidFill>
              </a:rPr>
              <a:t>2021年10月15日星期五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0C0A82-4982-4DA8-BF14-BC0CDCACEA0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2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211455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9125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C4B31-90DE-4023-AB1D-CF006F4B909A}" type="datetime3">
              <a:rPr lang="zh-CN" altLang="en-US" smtClean="0">
                <a:solidFill>
                  <a:srgbClr val="000000"/>
                </a:solidFill>
              </a:rPr>
              <a:t>2021年10月15日星期五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0CD8C8-3F49-4017-97DB-A35E4F4544F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22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249C3F-1F0D-0245-BD8E-6D134CBB21A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485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89C21-81C6-1849-AF7F-456E69B3BB35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50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3DFB28-5B5B-074C-B4E8-618C4BF2D1F1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63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1" y="1193800"/>
            <a:ext cx="3765550" cy="492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1" y="1193800"/>
            <a:ext cx="3765550" cy="492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07546-6874-DF43-9D9F-828C20612237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625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0868A1-DE77-A845-97F5-165FD4D75CF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6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C2A54D-D38A-6449-A27D-1BD4A1440DD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895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E79977-8762-624D-9D2F-4FE156E28C29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39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93739" y="1041400"/>
            <a:ext cx="7778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 b="1">
              <a:solidFill>
                <a:srgbClr val="FC0128"/>
              </a:solidFill>
              <a:ea typeface="ＭＳ Ｐゴシック" pitchFamily="34" charset="-128"/>
            </a:endParaRPr>
          </a:p>
        </p:txBody>
      </p:sp>
      <p:sp>
        <p:nvSpPr>
          <p:cNvPr id="91546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1546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9FF4C461-279F-4676-989C-48C1B7300F9F}" type="datetime1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10/15/2021</a:t>
            </a:fld>
            <a:endParaRPr lang="en-US">
              <a:solidFill>
                <a:srgbClr val="00AE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r>
              <a:rPr lang="en-US"/>
              <a:t>CSCE 430/830, Memory Hierarchy Introduction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3FD46FBD-FB53-4485-BC56-9D6E27FD76ED}" type="slidenum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‹#›</a:t>
            </a:fld>
            <a:endParaRPr lang="en-US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79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8F50D-2DF5-441E-B595-31B65413CA0A}" type="datetime3">
              <a:rPr lang="zh-CN" altLang="en-US" smtClean="0">
                <a:solidFill>
                  <a:srgbClr val="000000"/>
                </a:solidFill>
              </a:rPr>
              <a:t>2021年10月15日星期五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8E32E0-4F7A-4C51-A07F-A32EBD8C5A5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362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7B219294-B40E-4573-8A91-2C102C620C84}" type="datetime1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10/15/2021</a:t>
            </a:fld>
            <a:endParaRPr lang="en-US">
              <a:solidFill>
                <a:srgbClr val="00AE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r>
              <a:rPr lang="en-US"/>
              <a:t>CSCE 430/830, Memory Hierarchy Introduction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5D574D51-47EB-409E-AD1C-CF5499DCB57F}" type="slidenum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‹#›</a:t>
            </a:fld>
            <a:endParaRPr lang="en-US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480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FF516322-CB50-4C8B-8388-9857259FCB1A}" type="datetime1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10/15/2021</a:t>
            </a:fld>
            <a:endParaRPr lang="en-US">
              <a:solidFill>
                <a:srgbClr val="00AE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r>
              <a:rPr lang="en-US"/>
              <a:t>CSCE 430/830, Memory Hierarchy Introduction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384C5179-9564-4532-A6D4-DD88E7102731}" type="slidenum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‹#›</a:t>
            </a:fld>
            <a:endParaRPr lang="en-US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94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1" y="1193800"/>
            <a:ext cx="3765550" cy="492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1" y="1193800"/>
            <a:ext cx="3765550" cy="492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FAD20BBD-DCB6-480A-98AB-628EF9196B38}" type="datetime1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10/15/2021</a:t>
            </a:fld>
            <a:endParaRPr lang="en-US">
              <a:solidFill>
                <a:srgbClr val="00AE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r>
              <a:rPr lang="en-US"/>
              <a:t>CSCE 430/830, Memory Hierarchy Introduction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C132F726-15FE-4F66-91C5-B194E3D6077C}" type="slidenum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‹#›</a:t>
            </a:fld>
            <a:endParaRPr lang="en-US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668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51DAB975-7BA1-4F8F-A0FD-6EDAFC4F8A7B}" type="datetime1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10/15/2021</a:t>
            </a:fld>
            <a:endParaRPr lang="en-US">
              <a:solidFill>
                <a:srgbClr val="00AE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r>
              <a:rPr lang="en-US"/>
              <a:t>CSCE 430/830, Memory Hierarchy Introduction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26A71A06-4087-4C17-947B-37D46D1234FB}" type="slidenum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‹#›</a:t>
            </a:fld>
            <a:endParaRPr lang="en-US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309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E4D39595-E526-4775-AC56-6AF14C3A9745}" type="datetime1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10/15/2021</a:t>
            </a:fld>
            <a:endParaRPr lang="en-US">
              <a:solidFill>
                <a:srgbClr val="00AE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r>
              <a:rPr lang="en-US"/>
              <a:t>CSCE 430/830, Memory Hierarchy Introduction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5937A77C-ADF0-4B72-A0FE-69570DF44F00}" type="slidenum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‹#›</a:t>
            </a:fld>
            <a:endParaRPr lang="en-US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493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9590D616-98BD-47D9-B9F5-C6D04AB3CD76}" type="datetime1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10/15/2021</a:t>
            </a:fld>
            <a:endParaRPr lang="en-US">
              <a:solidFill>
                <a:srgbClr val="00AE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r>
              <a:rPr lang="en-US"/>
              <a:t>CSCE 430/830, Memory Hierarchy Introduction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FDDCB00A-0463-40A4-8211-0E23AD457886}" type="slidenum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‹#›</a:t>
            </a:fld>
            <a:endParaRPr lang="en-US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353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64DE42CA-EF8C-4B31-9DC2-16FF4CFD8607}" type="datetime1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10/15/2021</a:t>
            </a:fld>
            <a:endParaRPr lang="en-US">
              <a:solidFill>
                <a:srgbClr val="00AE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r>
              <a:rPr lang="en-US"/>
              <a:t>CSCE 430/830, Memory Hierarchy Introduction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D30FF72E-8904-49A6-9380-5DAF83D78CD6}" type="slidenum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‹#›</a:t>
            </a:fld>
            <a:endParaRPr lang="en-US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99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AE012F25-C3A5-4B54-9546-9598599BB415}" type="datetime1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10/15/2021</a:t>
            </a:fld>
            <a:endParaRPr lang="en-US">
              <a:solidFill>
                <a:srgbClr val="00AE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r>
              <a:rPr lang="en-US"/>
              <a:t>CSCE 430/830, Memory Hierarchy Introduction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3199B7A4-942F-4755-9F08-6B5C1FF30944}" type="slidenum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‹#›</a:t>
            </a:fld>
            <a:endParaRPr lang="en-US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48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AC598FDE-440E-48E2-AD5B-4F6F9CEAD4B9}" type="datetime1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10/15/2021</a:t>
            </a:fld>
            <a:endParaRPr lang="en-US">
              <a:solidFill>
                <a:srgbClr val="00AE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r>
              <a:rPr lang="en-US"/>
              <a:t>CSCE 430/830, Memory Hierarchy Introduction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A583DCA4-0E1B-4F60-AE36-101B366733E3}" type="slidenum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‹#›</a:t>
            </a:fld>
            <a:endParaRPr lang="en-US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02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330200"/>
            <a:ext cx="192405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30200"/>
            <a:ext cx="56197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5537708E-1F2C-41A9-880B-FA393EF486F1}" type="datetime1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10/15/2021</a:t>
            </a:fld>
            <a:endParaRPr lang="en-US">
              <a:solidFill>
                <a:srgbClr val="00AE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r>
              <a:rPr lang="en-US"/>
              <a:t>CSCE 430/830, Memory Hierarchy Introduction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0000"/>
              </a:buClr>
              <a:defRPr/>
            </a:pPr>
            <a:fld id="{53A86CDB-B888-416B-B8B8-F9B4179B73FE}" type="slidenum">
              <a:rPr lang="en-US">
                <a:solidFill>
                  <a:srgbClr val="00AE00"/>
                </a:solidFill>
              </a:rPr>
              <a:pPr>
                <a:buClr>
                  <a:srgbClr val="000000"/>
                </a:buClr>
                <a:defRPr/>
              </a:pPr>
              <a:t>‹#›</a:t>
            </a:fld>
            <a:endParaRPr lang="en-US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46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A3DD5-5396-4006-AB4C-87CAFA69FA87}" type="datetime3">
              <a:rPr lang="zh-CN" altLang="en-US" smtClean="0">
                <a:solidFill>
                  <a:srgbClr val="000000"/>
                </a:solidFill>
              </a:rPr>
              <a:t>2021年10月15日星期五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6881CA-77E4-47A2-BDBA-2EE13C56C49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1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4953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4953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347D7-27DA-48B4-BE3E-3783A93D922F}" type="datetime3">
              <a:rPr lang="zh-CN" altLang="en-US" smtClean="0">
                <a:solidFill>
                  <a:srgbClr val="000000"/>
                </a:solidFill>
              </a:rPr>
              <a:t>2021年10月15日星期五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13F82-F088-4D86-B756-41253263ACA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19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F618B-5690-4DCC-8755-C8992E9508AA}" type="datetime3">
              <a:rPr lang="zh-CN" altLang="en-US" smtClean="0">
                <a:solidFill>
                  <a:srgbClr val="000000"/>
                </a:solidFill>
              </a:rPr>
              <a:t>2021年10月15日星期五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948D50-6558-47A0-9E43-173458B88CE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6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4E106-FB49-469E-ADBB-1CC2E09D2FC0}" type="datetime3">
              <a:rPr lang="zh-CN" altLang="en-US" smtClean="0">
                <a:solidFill>
                  <a:srgbClr val="000000"/>
                </a:solidFill>
              </a:rPr>
              <a:t>2021年10月15日星期五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AC56E-9F38-4A2A-A655-530BFCF9D27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3B698-C342-4256-AF38-7F62A2A9D2D5}" type="datetime3">
              <a:rPr lang="zh-CN" altLang="en-US" smtClean="0">
                <a:solidFill>
                  <a:srgbClr val="000000"/>
                </a:solidFill>
              </a:rPr>
              <a:t>2021年10月15日星期五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C1F71B-101D-4B1E-8276-752D3DFB6DA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2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955F0-967F-4F95-8E53-8E00A8AD813A}" type="datetime3">
              <a:rPr lang="zh-CN" altLang="en-US" smtClean="0">
                <a:solidFill>
                  <a:srgbClr val="000000"/>
                </a:solidFill>
              </a:rPr>
              <a:t>2021年10月15日星期五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A35CD9-00FA-42F6-ADAB-D35EB55F2D9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7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153BF-35EB-4C2A-8FE5-138F9E90B205}" type="datetime3">
              <a:rPr lang="zh-CN" altLang="en-US" smtClean="0">
                <a:solidFill>
                  <a:srgbClr val="000000"/>
                </a:solidFill>
              </a:rPr>
              <a:t>2021年10月15日星期五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A6B5B8-3781-4543-A153-270FB8735D9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3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2D2F4"/>
            </a:gs>
            <a:gs pos="50000">
              <a:srgbClr val="FFFFFF"/>
            </a:gs>
            <a:gs pos="100000">
              <a:srgbClr val="FFFF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244B10-186D-4C4E-AA9F-7F34D9AD7760}" type="datetime3">
              <a:rPr kumimoji="1" lang="zh-CN" altLang="en-US" smtClean="0">
                <a:solidFill>
                  <a:srgbClr val="000000"/>
                </a:solidFill>
              </a:rPr>
              <a:t>2021年10月15日星期五</a:t>
            </a:fld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14600" y="6477000"/>
            <a:ext cx="40386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6109F8-6206-420F-ADE8-3F4B086AE4E7}" type="slidenum">
              <a:rPr kumimoji="1"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0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7700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800" b="1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F543C2CE-5AF7-8143-8A0A-0153F98C0316}" type="slidenum">
              <a:rPr lang="en-US" smtClean="0"/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838201" y="152400"/>
            <a:ext cx="7292975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0" y="1066800"/>
            <a:ext cx="76835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6pPr>
      <a:lvl7pPr marL="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7pPr>
      <a:lvl8pPr marL="10287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8pPr>
      <a:lvl9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9pPr>
    </p:titleStyle>
    <p:bodyStyle>
      <a:lvl1pPr marL="172641" indent="-172641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1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143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57250" indent="-171450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Arial"/>
        <a:buChar char="•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157288" indent="-128588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500188" indent="-128588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Char char="–"/>
        <a:defRPr sz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8430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6pPr>
      <a:lvl7pPr marL="21859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7pPr>
      <a:lvl8pPr marL="25288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8pPr>
      <a:lvl9pPr marL="28717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26200"/>
            <a:ext cx="19050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50">
                <a:solidFill>
                  <a:schemeClr val="accent2"/>
                </a:solidFill>
                <a:latin typeface="Times New Roman" pitchFamily="18" charset="0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AD2F0CFA-1900-4555-897F-D19E585F965F}" type="datetime1">
              <a:rPr lang="en-US" b="1">
                <a:solidFill>
                  <a:srgbClr val="00AE00"/>
                </a:solidFill>
                <a:ea typeface="ＭＳ Ｐゴシック" pitchFamily="34" charset="-128"/>
              </a:rPr>
              <a:pPr eaLnBrk="0" fontAlgn="base" hangingPunct="0">
                <a:spcAft>
                  <a:spcPct val="0"/>
                </a:spcAft>
                <a:defRPr/>
              </a:pPr>
              <a:t>10/15/2021</a:t>
            </a:fld>
            <a:endParaRPr lang="en-US" b="1">
              <a:solidFill>
                <a:srgbClr val="00AE00"/>
              </a:solidFill>
              <a:ea typeface="ＭＳ Ｐゴシック" pitchFamily="34" charset="-128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26200"/>
            <a:ext cx="2895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050">
                <a:solidFill>
                  <a:srgbClr val="114FFB"/>
                </a:solidFill>
                <a:latin typeface="Helvetica" pitchFamily="34" charset="0"/>
                <a:ea typeface="+mn-ea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r>
              <a:rPr lang="en-US" b="1"/>
              <a:t>CSCE 430/830, Memory Hierarchy Introduction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1350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50">
                <a:solidFill>
                  <a:schemeClr val="accent2"/>
                </a:solidFill>
                <a:latin typeface="Times New Roman" pitchFamily="18" charset="0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70BC2BAE-A11D-4DA3-9CC9-2F782EE6787C}" type="slidenum">
              <a:rPr lang="en-US" b="1">
                <a:solidFill>
                  <a:srgbClr val="00AE00"/>
                </a:solidFill>
                <a:ea typeface="ＭＳ Ｐゴシック" pitchFamily="34" charset="-128"/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FBBA03"/>
              </a:solidFill>
              <a:ea typeface="ＭＳ Ｐゴシック" pitchFamily="3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1" y="330200"/>
            <a:ext cx="729297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0" y="1193800"/>
            <a:ext cx="76835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693739" y="1041400"/>
            <a:ext cx="7778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 b="1">
              <a:solidFill>
                <a:srgbClr val="FC0128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940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pitchFamily="34" charset="-128"/>
        </a:defRPr>
      </a:lvl5pPr>
      <a:lvl6pPr marL="3429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6pPr>
      <a:lvl7pPr marL="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7pPr>
      <a:lvl8pPr marL="10287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8pPr>
      <a:lvl9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9pPr>
    </p:titleStyle>
    <p:bodyStyle>
      <a:lvl1pPr marL="214313" indent="-2143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800" b="1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100" b="1">
          <a:solidFill>
            <a:schemeClr val="tx1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1800" b="1">
          <a:solidFill>
            <a:schemeClr val="tx1"/>
          </a:solidFill>
          <a:latin typeface="+mn-lt"/>
          <a:ea typeface="ＭＳ Ｐゴシック" charset="-128"/>
        </a:defRPr>
      </a:lvl3pPr>
      <a:lvl4pPr marL="11572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050" b="1">
          <a:solidFill>
            <a:schemeClr val="tx1"/>
          </a:solidFill>
          <a:latin typeface="+mn-lt"/>
          <a:ea typeface="ＭＳ Ｐゴシック" charset="-128"/>
        </a:defRPr>
      </a:lvl4pPr>
      <a:lvl5pPr marL="15001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 b="1">
          <a:solidFill>
            <a:schemeClr val="tx1"/>
          </a:solidFill>
          <a:latin typeface="+mn-lt"/>
          <a:ea typeface="ＭＳ Ｐゴシック" charset="-128"/>
        </a:defRPr>
      </a:lvl5pPr>
      <a:lvl6pPr marL="18430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 b="1">
          <a:solidFill>
            <a:schemeClr val="tx1"/>
          </a:solidFill>
          <a:latin typeface="+mn-lt"/>
        </a:defRPr>
      </a:lvl6pPr>
      <a:lvl7pPr marL="21859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 b="1">
          <a:solidFill>
            <a:schemeClr val="tx1"/>
          </a:solidFill>
          <a:latin typeface="+mn-lt"/>
        </a:defRPr>
      </a:lvl7pPr>
      <a:lvl8pPr marL="25288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 b="1">
          <a:solidFill>
            <a:schemeClr val="tx1"/>
          </a:solidFill>
          <a:latin typeface="+mn-lt"/>
        </a:defRPr>
      </a:lvl8pPr>
      <a:lvl9pPr marL="28717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359658" y="2937951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存储器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技术与优化方法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9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191912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DDR2  </a:t>
            </a:r>
            <a:r>
              <a:rPr lang="zh-CN" altLang="en-US" sz="2400" dirty="0" smtClean="0"/>
              <a:t>电压 </a:t>
            </a:r>
            <a:r>
              <a:rPr lang="en-US" altLang="zh-CN" sz="2400" dirty="0" smtClean="0">
                <a:sym typeface="Wingdings" panose="05000000000000000000" pitchFamily="2" charset="2"/>
              </a:rPr>
              <a:t>1.8</a:t>
            </a:r>
            <a:r>
              <a:rPr lang="en-US" altLang="zh-CN" sz="2400" dirty="0" smtClean="0"/>
              <a:t>V   </a:t>
            </a:r>
            <a:r>
              <a:rPr lang="zh-CN" altLang="en-US" sz="2400" dirty="0" smtClean="0"/>
              <a:t>时钟 </a:t>
            </a:r>
            <a:r>
              <a:rPr lang="en-US" altLang="zh-CN" sz="2400" dirty="0" smtClean="0"/>
              <a:t>266 MHz,  333 MHz,  400MHz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DDR3   1.5V  800MHz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DDR4   1-1.2V  1333MHz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GDDR5: </a:t>
            </a:r>
            <a:r>
              <a:rPr lang="zh-CN" altLang="en-US" sz="2400" dirty="0" smtClean="0"/>
              <a:t>基于</a:t>
            </a:r>
            <a:r>
              <a:rPr lang="en-US" altLang="zh-CN" sz="2400" dirty="0" smtClean="0"/>
              <a:t>DDR3</a:t>
            </a:r>
            <a:r>
              <a:rPr lang="zh-CN" altLang="en-US" sz="2400" dirty="0" smtClean="0"/>
              <a:t>的图形存储芯片，更高时钟，位宽，是</a:t>
            </a:r>
            <a:r>
              <a:rPr lang="en-US" altLang="zh-CN" sz="2400" dirty="0" smtClean="0"/>
              <a:t>DDR3 2-5</a:t>
            </a:r>
            <a:r>
              <a:rPr lang="zh-CN" altLang="en-US" sz="2400" dirty="0" smtClean="0"/>
              <a:t>倍 带宽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3002508" y="6284372"/>
            <a:ext cx="27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存储器功耗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1" y="2394502"/>
            <a:ext cx="7469237" cy="381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7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Flash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存储器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8530" y="1255019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在写之前，需要按块擦除；掉电数据不挥发；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每个块的写次数是有限制的 </a:t>
            </a:r>
            <a:r>
              <a:rPr lang="en-US" altLang="zh-CN" sz="2400" dirty="0" smtClean="0"/>
              <a:t>&gt;100 000</a:t>
            </a:r>
            <a:r>
              <a:rPr lang="zh-CN" altLang="en-US" sz="2400" dirty="0" smtClean="0"/>
              <a:t>次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比</a:t>
            </a:r>
            <a:r>
              <a:rPr lang="en-US" altLang="zh-CN" sz="2400" dirty="0" smtClean="0"/>
              <a:t>SDRAM</a:t>
            </a:r>
            <a:r>
              <a:rPr lang="zh-CN" altLang="en-US" sz="2400" dirty="0" smtClean="0"/>
              <a:t>便宜，比硬盘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磁盘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贵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速度比硬盘块，比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SRAM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慢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7" y="3112935"/>
            <a:ext cx="6960358" cy="36511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90" y="4895309"/>
            <a:ext cx="3681861" cy="19455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74007" y="6340814"/>
            <a:ext cx="216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SSD </a:t>
            </a:r>
            <a:r>
              <a:rPr lang="zh-CN" altLang="en-US" sz="2400" dirty="0" smtClean="0"/>
              <a:t>固态硬盘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06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kern="0" dirty="0" smtClean="0">
                <a:solidFill>
                  <a:srgbClr val="800000"/>
                </a:solidFill>
                <a:latin typeface="+mn-lt"/>
                <a:ea typeface="黑体" panose="02010609060101010101" pitchFamily="49" charset="-122"/>
              </a:rPr>
              <a:t>HDD</a:t>
            </a:r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与</a:t>
            </a:r>
            <a:r>
              <a:rPr lang="en-US" altLang="zh-CN" sz="3600" b="1" kern="0" dirty="0" smtClean="0">
                <a:solidFill>
                  <a:srgbClr val="800000"/>
                </a:solidFill>
                <a:latin typeface="+mn-lt"/>
                <a:ea typeface="黑体" panose="02010609060101010101" pitchFamily="49" charset="-122"/>
              </a:rPr>
              <a:t>SSD</a:t>
            </a:r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比较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902"/>
            <a:ext cx="9144000" cy="44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虚拟存储器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514901"/>
            <a:ext cx="91440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accent2"/>
                </a:solidFill>
              </a:rPr>
              <a:t>虚拟存储器</a:t>
            </a:r>
            <a:r>
              <a:rPr lang="zh-CN" altLang="en-US" sz="2400" dirty="0" smtClean="0"/>
              <a:t>将物理存储器分成许多块</a:t>
            </a:r>
            <a:r>
              <a:rPr lang="en-US" altLang="zh-CN" sz="2400" dirty="0" smtClean="0"/>
              <a:t>block</a:t>
            </a:r>
            <a:r>
              <a:rPr lang="zh-CN" altLang="en-US" sz="2400" dirty="0" smtClean="0"/>
              <a:t>，将这些块分配给不同的进程。每个进程只能访问分配给自己的块。对各个进程起到了隔离保护作用。</a:t>
            </a:r>
            <a:endParaRPr lang="en-US" altLang="zh-CN" sz="2400" dirty="0" smtClean="0"/>
          </a:p>
          <a:p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虚拟存储器自主管理内存和辅存组成的二级存储系统，可以减轻编程者负担。</a:t>
            </a:r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虚拟存储器也加快程序的运行启动时间。只需要将程序部分代码和数据读入内存，就可以启动程序。</a:t>
            </a:r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虚拟存储器可以简化程序的载入重定位。可以将程序分配到内存中任意位置。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448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虚拟存储器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51129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操作系统和体现结构联合起来让进程共享硬件并且能互相通信</a:t>
            </a:r>
            <a:r>
              <a:rPr lang="zh-CN" altLang="en-US" sz="2400" dirty="0"/>
              <a:t>。</a:t>
            </a:r>
            <a:r>
              <a:rPr lang="zh-CN" altLang="en-US" sz="2400" dirty="0" smtClean="0"/>
              <a:t>体系结构至少要起到以下作用：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/>
              <a:t>提</a:t>
            </a:r>
            <a:r>
              <a:rPr lang="zh-CN" altLang="en-US" sz="2400" dirty="0" smtClean="0"/>
              <a:t>空用户模式和管理员模式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提供用户模式和管理员模式的切换机制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/>
              <a:t>保护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状态的某些部分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状态位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用户进程只能使用不能写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提供内存访问限制的机制</a:t>
            </a: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提供</a:t>
            </a:r>
            <a:r>
              <a:rPr lang="en-US" altLang="zh-CN" sz="2400" dirty="0" smtClean="0"/>
              <a:t>TLB</a:t>
            </a:r>
            <a:r>
              <a:rPr lang="en-US" altLang="zh-CN" sz="2400" dirty="0" smtClean="0">
                <a:ea typeface="宋体" panose="02010600030101010101" pitchFamily="2" charset="-122"/>
              </a:rPr>
              <a:t>(Translation look-aside buffer)</a:t>
            </a:r>
            <a:r>
              <a:rPr lang="zh-CN" altLang="en-US" sz="2400" dirty="0" smtClean="0"/>
              <a:t>将虚拟地址转换成物理地址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03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0" y="394125"/>
            <a:ext cx="8555940" cy="26902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3521123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用户程序运行在标准的虚拟地址空间中</a:t>
            </a:r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地址转换硬件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由操作系统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Operating System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管理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，将虚拟地址映射到物理内存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从硬件上支持现代操作系统的三大特性：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Protection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保护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Translation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转换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Sharing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21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虚拟存储器优点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405719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转换性</a:t>
            </a:r>
            <a:r>
              <a:rPr lang="en-US" altLang="zh-CN" sz="2400" dirty="0" smtClean="0"/>
              <a:t>Translation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从程序角度看，存储器是透明的，是一个完整得整体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可以支持多线程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只有程序的重要部分需要放在内存中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保护性</a:t>
            </a:r>
            <a:r>
              <a:rPr lang="en-US" altLang="zh-CN" sz="2400" dirty="0" smtClean="0"/>
              <a:t>Protection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不同的进程、线程互相隔离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不同的内存页赋予不同的属性，比如只读、用户程序不可见等等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核心数据受到保护，不受用户程序破坏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特别是可以防护恶意程序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分享</a:t>
            </a:r>
            <a:r>
              <a:rPr lang="en-US" altLang="zh-CN" sz="2400" dirty="0" smtClean="0"/>
              <a:t>Sharing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可以把内存同一页映射到多个用户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163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73080" y="209725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虚拟地址空间页表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5385148" y="1406525"/>
            <a:ext cx="2336800" cy="2832100"/>
            <a:chOff x="2812" y="1128"/>
            <a:chExt cx="1472" cy="1784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812" y="1794"/>
              <a:ext cx="68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0" dirty="0" smtClean="0">
                  <a:solidFill>
                    <a:srgbClr val="000000"/>
                  </a:solidFill>
                  <a:latin typeface="+mn-ea"/>
                  <a:ea typeface="+mn-ea"/>
                </a:rPr>
                <a:t>页大小</a:t>
              </a:r>
              <a:endParaRPr lang="en-US" sz="2400" b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" y="1128"/>
              <a:ext cx="791" cy="1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642358" y="1254213"/>
            <a:ext cx="1252538" cy="1749425"/>
            <a:chOff x="1325" y="618"/>
            <a:chExt cx="789" cy="1102"/>
          </a:xfrm>
        </p:grpSpPr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325" y="618"/>
              <a:ext cx="78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9144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0" algn="l"/>
                  <a:tab pos="9144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</a:tabLst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Physical</a:t>
              </a:r>
            </a:p>
            <a:p>
              <a:pPr marL="0" marR="0" lvl="0" indent="0" algn="ctr" defTabSz="914400" eaLnBrk="1" fontAlgn="base" latinLnBrk="0" hangingPunct="1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</a:tabLst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Memory Space</a:t>
              </a: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478" y="960"/>
              <a:ext cx="424" cy="184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0 h 10000"/>
                <a:gd name="T6" fmla="*/ 0 w 10000"/>
                <a:gd name="T7" fmla="*/ 0 h 10000"/>
                <a:gd name="T8" fmla="*/ 0 w 10000"/>
                <a:gd name="T9" fmla="*/ 0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00"/>
                <a:gd name="T16" fmla="*/ 0 h 10000"/>
                <a:gd name="T17" fmla="*/ 10000 w 10000"/>
                <a:gd name="T18" fmla="*/ 10000 h 10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478" y="1152"/>
              <a:ext cx="424" cy="184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0 h 10000"/>
                <a:gd name="T6" fmla="*/ 0 w 10000"/>
                <a:gd name="T7" fmla="*/ 0 h 10000"/>
                <a:gd name="T8" fmla="*/ 0 w 10000"/>
                <a:gd name="T9" fmla="*/ 0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00"/>
                <a:gd name="T16" fmla="*/ 0 h 10000"/>
                <a:gd name="T17" fmla="*/ 10000 w 10000"/>
                <a:gd name="T18" fmla="*/ 10000 h 10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478" y="1344"/>
              <a:ext cx="424" cy="184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0 h 10000"/>
                <a:gd name="T6" fmla="*/ 0 w 10000"/>
                <a:gd name="T7" fmla="*/ 0 h 10000"/>
                <a:gd name="T8" fmla="*/ 0 w 10000"/>
                <a:gd name="T9" fmla="*/ 0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00"/>
                <a:gd name="T16" fmla="*/ 0 h 10000"/>
                <a:gd name="T17" fmla="*/ 10000 w 10000"/>
                <a:gd name="T18" fmla="*/ 10000 h 10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478" y="1536"/>
              <a:ext cx="424" cy="184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0 h 10000"/>
                <a:gd name="T6" fmla="*/ 0 w 10000"/>
                <a:gd name="T7" fmla="*/ 0 h 10000"/>
                <a:gd name="T8" fmla="*/ 0 w 10000"/>
                <a:gd name="T9" fmla="*/ 0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00"/>
                <a:gd name="T16" fmla="*/ 0 h 10000"/>
                <a:gd name="T17" fmla="*/ 10000 w 10000"/>
                <a:gd name="T18" fmla="*/ 10000 h 10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/>
                <a:ea typeface="ＭＳ Ｐゴシック" pitchFamily="34" charset="-128"/>
              </a:endParaRPr>
            </a:p>
          </p:txBody>
        </p:sp>
      </p:grpSp>
      <p:grpSp>
        <p:nvGrpSpPr>
          <p:cNvPr id="17" name="Group 27"/>
          <p:cNvGrpSpPr>
            <a:grpSpLocks/>
          </p:cNvGrpSpPr>
          <p:nvPr/>
        </p:nvGrpSpPr>
        <p:grpSpPr bwMode="auto">
          <a:xfrm>
            <a:off x="323470" y="3502027"/>
            <a:ext cx="7874001" cy="3201990"/>
            <a:chOff x="347" y="1949"/>
            <a:chExt cx="4960" cy="2017"/>
          </a:xfrm>
        </p:grpSpPr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723" y="3035"/>
              <a:ext cx="4584" cy="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ü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虚拟地址空间分成很多块虚页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page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。内存页分成同样大小的块实页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frame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。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endParaRPr>
            </a:p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ü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zh-CN" altLang="en-US" sz="2400" b="0" kern="0" dirty="0" smtClean="0">
                  <a:solidFill>
                    <a:srgbClr val="000000"/>
                  </a:solidFill>
                  <a:latin typeface="+mn-lt"/>
                  <a:ea typeface="+mn-ea"/>
                </a:rPr>
                <a:t>用虚拟地址来访问页表。</a:t>
              </a:r>
              <a:endParaRPr lang="en-US" altLang="zh-CN" sz="2400" b="0" kern="0" dirty="0" smtClean="0">
                <a:solidFill>
                  <a:srgbClr val="000000"/>
                </a:solidFill>
                <a:latin typeface="+mn-lt"/>
                <a:ea typeface="+mn-ea"/>
              </a:endParaRPr>
            </a:p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ü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页表中每个表项记录虚页对应的物理内存实页。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</a:endParaRPr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459" y="1949"/>
              <a:ext cx="3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0" name="Text Box 30"/>
            <p:cNvSpPr txBox="1">
              <a:spLocks noChangeArrowheads="1"/>
            </p:cNvSpPr>
            <p:nvPr/>
          </p:nvSpPr>
          <p:spPr bwMode="auto">
            <a:xfrm>
              <a:off x="347" y="2067"/>
              <a:ext cx="5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1">
                  <a:solidFill>
                    <a:schemeClr val="hlink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pitchFamily="34" charset="-128"/>
                </a:rPr>
                <a:t>virtual address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49096" y="1335176"/>
            <a:ext cx="2507661" cy="3532188"/>
            <a:chOff x="2318339" y="1166813"/>
            <a:chExt cx="2507661" cy="3532188"/>
          </a:xfrm>
        </p:grpSpPr>
        <p:grpSp>
          <p:nvGrpSpPr>
            <p:cNvPr id="22" name="Group 15"/>
            <p:cNvGrpSpPr>
              <a:grpSpLocks/>
            </p:cNvGrpSpPr>
            <p:nvPr/>
          </p:nvGrpSpPr>
          <p:grpSpPr bwMode="auto">
            <a:xfrm>
              <a:off x="3251200" y="1993900"/>
              <a:ext cx="1574800" cy="1943100"/>
              <a:chOff x="952" y="1099"/>
              <a:chExt cx="992" cy="1224"/>
            </a:xfrm>
          </p:grpSpPr>
          <p:sp>
            <p:nvSpPr>
              <p:cNvPr id="45" name="Line 16"/>
              <p:cNvSpPr>
                <a:spLocks noChangeShapeType="1"/>
              </p:cNvSpPr>
              <p:nvPr/>
            </p:nvSpPr>
            <p:spPr bwMode="auto">
              <a:xfrm rot="10800000" flipH="1">
                <a:off x="952" y="1163"/>
                <a:ext cx="568" cy="1160"/>
              </a:xfrm>
              <a:prstGeom prst="line">
                <a:avLst/>
              </a:prstGeom>
              <a:noFill/>
              <a:ln w="38100">
                <a:solidFill>
                  <a:srgbClr val="05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46" name="Text Box 17"/>
              <p:cNvSpPr txBox="1">
                <a:spLocks noChangeArrowheads="1"/>
              </p:cNvSpPr>
              <p:nvPr/>
            </p:nvSpPr>
            <p:spPr bwMode="auto">
              <a:xfrm>
                <a:off x="1568" y="1099"/>
                <a:ext cx="376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r>
                  <a:rPr kumimoji="0" lang="en-US" sz="13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" charset="0"/>
                    <a:ea typeface="ＭＳ Ｐゴシック" pitchFamily="34" charset="-128"/>
                  </a:rPr>
                  <a:t>frame</a:t>
                </a:r>
              </a:p>
            </p:txBody>
          </p:sp>
        </p:grpSp>
        <p:grpSp>
          <p:nvGrpSpPr>
            <p:cNvPr id="23" name="Group 18"/>
            <p:cNvGrpSpPr>
              <a:grpSpLocks/>
            </p:cNvGrpSpPr>
            <p:nvPr/>
          </p:nvGrpSpPr>
          <p:grpSpPr bwMode="auto">
            <a:xfrm>
              <a:off x="3251200" y="2286000"/>
              <a:ext cx="1574800" cy="203200"/>
              <a:chOff x="952" y="1260"/>
              <a:chExt cx="992" cy="128"/>
            </a:xfrm>
          </p:grpSpPr>
          <p:sp>
            <p:nvSpPr>
              <p:cNvPr id="43" name="Line 19"/>
              <p:cNvSpPr>
                <a:spLocks noChangeShapeType="1"/>
              </p:cNvSpPr>
              <p:nvPr/>
            </p:nvSpPr>
            <p:spPr bwMode="auto">
              <a:xfrm>
                <a:off x="952" y="1332"/>
                <a:ext cx="568" cy="8"/>
              </a:xfrm>
              <a:prstGeom prst="line">
                <a:avLst/>
              </a:prstGeom>
              <a:noFill/>
              <a:ln w="38100">
                <a:solidFill>
                  <a:srgbClr val="05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44" name="Text Box 20"/>
              <p:cNvSpPr txBox="1">
                <a:spLocks noChangeArrowheads="1"/>
              </p:cNvSpPr>
              <p:nvPr/>
            </p:nvSpPr>
            <p:spPr bwMode="auto">
              <a:xfrm>
                <a:off x="1568" y="1260"/>
                <a:ext cx="376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" charset="0"/>
                    <a:ea typeface="ＭＳ Ｐゴシック" pitchFamily="34" charset="-128"/>
                  </a:rPr>
                  <a:t>frame</a:t>
                </a:r>
              </a:p>
            </p:txBody>
          </p:sp>
        </p:grpSp>
        <p:grpSp>
          <p:nvGrpSpPr>
            <p:cNvPr id="24" name="Group 21"/>
            <p:cNvGrpSpPr>
              <a:grpSpLocks/>
            </p:cNvGrpSpPr>
            <p:nvPr/>
          </p:nvGrpSpPr>
          <p:grpSpPr bwMode="auto">
            <a:xfrm>
              <a:off x="3251200" y="2603500"/>
              <a:ext cx="1574800" cy="1943100"/>
              <a:chOff x="952" y="1435"/>
              <a:chExt cx="992" cy="1224"/>
            </a:xfrm>
          </p:grpSpPr>
          <p:sp>
            <p:nvSpPr>
              <p:cNvPr id="41" name="Line 22"/>
              <p:cNvSpPr>
                <a:spLocks noChangeShapeType="1"/>
              </p:cNvSpPr>
              <p:nvPr/>
            </p:nvSpPr>
            <p:spPr bwMode="auto">
              <a:xfrm rot="10800000" flipH="1">
                <a:off x="952" y="1499"/>
                <a:ext cx="568" cy="1160"/>
              </a:xfrm>
              <a:prstGeom prst="line">
                <a:avLst/>
              </a:prstGeom>
              <a:noFill/>
              <a:ln w="38100">
                <a:solidFill>
                  <a:srgbClr val="05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42" name="Text Box 23"/>
              <p:cNvSpPr txBox="1">
                <a:spLocks noChangeArrowheads="1"/>
              </p:cNvSpPr>
              <p:nvPr/>
            </p:nvSpPr>
            <p:spPr bwMode="auto">
              <a:xfrm>
                <a:off x="1568" y="1435"/>
                <a:ext cx="376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r>
                  <a:rPr kumimoji="0" lang="en-US" sz="13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" charset="0"/>
                    <a:ea typeface="ＭＳ Ｐゴシック" pitchFamily="34" charset="-128"/>
                  </a:rPr>
                  <a:t>frame</a:t>
                </a:r>
              </a:p>
            </p:txBody>
          </p:sp>
        </p:grpSp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3251200" y="1689100"/>
              <a:ext cx="1574800" cy="1409700"/>
              <a:chOff x="952" y="931"/>
              <a:chExt cx="992" cy="888"/>
            </a:xfrm>
          </p:grpSpPr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 rot="10800000" flipH="1">
                <a:off x="952" y="995"/>
                <a:ext cx="568" cy="824"/>
              </a:xfrm>
              <a:prstGeom prst="line">
                <a:avLst/>
              </a:prstGeom>
              <a:noFill/>
              <a:ln w="38100">
                <a:solidFill>
                  <a:srgbClr val="05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40" name="Text Box 26"/>
              <p:cNvSpPr txBox="1">
                <a:spLocks noChangeArrowheads="1"/>
              </p:cNvSpPr>
              <p:nvPr/>
            </p:nvSpPr>
            <p:spPr bwMode="auto">
              <a:xfrm>
                <a:off x="1568" y="931"/>
                <a:ext cx="376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r>
                  <a:rPr kumimoji="0" lang="en-US" sz="13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" charset="0"/>
                    <a:ea typeface="ＭＳ Ｐゴシック" pitchFamily="34" charset="-128"/>
                  </a:rPr>
                  <a:t>frame</a:t>
                </a:r>
              </a:p>
            </p:txBody>
          </p:sp>
        </p:grpSp>
        <p:grpSp>
          <p:nvGrpSpPr>
            <p:cNvPr id="26" name="Group 31"/>
            <p:cNvGrpSpPr>
              <a:grpSpLocks/>
            </p:cNvGrpSpPr>
            <p:nvPr/>
          </p:nvGrpSpPr>
          <p:grpSpPr bwMode="auto">
            <a:xfrm>
              <a:off x="2318339" y="1166813"/>
              <a:ext cx="1347199" cy="3532188"/>
              <a:chOff x="496" y="642"/>
              <a:chExt cx="848" cy="2225"/>
            </a:xfrm>
          </p:grpSpPr>
          <p:sp>
            <p:nvSpPr>
              <p:cNvPr id="27" name="Text Box 32"/>
              <p:cNvSpPr txBox="1">
                <a:spLocks noChangeArrowheads="1"/>
              </p:cNvSpPr>
              <p:nvPr/>
            </p:nvSpPr>
            <p:spPr bwMode="auto">
              <a:xfrm>
                <a:off x="562" y="642"/>
                <a:ext cx="619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9144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tabLst>
                    <a:tab pos="0" algn="l"/>
                    <a:tab pos="9144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tabLst>
                    <a:tab pos="0" algn="l"/>
                    <a:tab pos="9144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tabLst>
                    <a:tab pos="0" algn="l"/>
                    <a:tab pos="9144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tabLst>
                    <a:tab pos="0" algn="l"/>
                    <a:tab pos="9144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0" algn="l"/>
                    <a:tab pos="9144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0" algn="l"/>
                    <a:tab pos="9144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0" algn="l"/>
                    <a:tab pos="9144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0" algn="l"/>
                    <a:tab pos="9144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914400" algn="l"/>
                  </a:tabLst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3DE8"/>
                    </a:solidFill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</a:rPr>
                  <a:t> Page Table</a:t>
                </a:r>
              </a:p>
            </p:txBody>
          </p:sp>
          <p:sp>
            <p:nvSpPr>
              <p:cNvPr id="28" name="Freeform 33"/>
              <p:cNvSpPr>
                <a:spLocks/>
              </p:cNvSpPr>
              <p:nvPr/>
            </p:nvSpPr>
            <p:spPr bwMode="auto">
              <a:xfrm>
                <a:off x="656" y="955"/>
                <a:ext cx="424" cy="184"/>
              </a:xfrm>
              <a:custGeom>
                <a:avLst/>
                <a:gdLst>
                  <a:gd name="T0" fmla="*/ 0 w 10000"/>
                  <a:gd name="T1" fmla="*/ 0 h 10000"/>
                  <a:gd name="T2" fmla="*/ 0 w 10000"/>
                  <a:gd name="T3" fmla="*/ 0 h 10000"/>
                  <a:gd name="T4" fmla="*/ 0 w 10000"/>
                  <a:gd name="T5" fmla="*/ 0 h 10000"/>
                  <a:gd name="T6" fmla="*/ 0 w 10000"/>
                  <a:gd name="T7" fmla="*/ 0 h 10000"/>
                  <a:gd name="T8" fmla="*/ 0 w 10000"/>
                  <a:gd name="T9" fmla="*/ 0 h 1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00"/>
                  <a:gd name="T16" fmla="*/ 0 h 10000"/>
                  <a:gd name="T17" fmla="*/ 10000 w 10000"/>
                  <a:gd name="T18" fmla="*/ 10000 h 1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53DE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29" name="Freeform 34"/>
              <p:cNvSpPr>
                <a:spLocks/>
              </p:cNvSpPr>
              <p:nvPr/>
            </p:nvSpPr>
            <p:spPr bwMode="auto">
              <a:xfrm>
                <a:off x="656" y="1147"/>
                <a:ext cx="424" cy="184"/>
              </a:xfrm>
              <a:custGeom>
                <a:avLst/>
                <a:gdLst>
                  <a:gd name="T0" fmla="*/ 0 w 10000"/>
                  <a:gd name="T1" fmla="*/ 0 h 10000"/>
                  <a:gd name="T2" fmla="*/ 0 w 10000"/>
                  <a:gd name="T3" fmla="*/ 0 h 10000"/>
                  <a:gd name="T4" fmla="*/ 0 w 10000"/>
                  <a:gd name="T5" fmla="*/ 0 h 10000"/>
                  <a:gd name="T6" fmla="*/ 0 w 10000"/>
                  <a:gd name="T7" fmla="*/ 0 h 10000"/>
                  <a:gd name="T8" fmla="*/ 0 w 10000"/>
                  <a:gd name="T9" fmla="*/ 0 h 1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00"/>
                  <a:gd name="T16" fmla="*/ 0 h 10000"/>
                  <a:gd name="T17" fmla="*/ 10000 w 10000"/>
                  <a:gd name="T18" fmla="*/ 10000 h 1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53DE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30" name="Freeform 35"/>
              <p:cNvSpPr>
                <a:spLocks/>
              </p:cNvSpPr>
              <p:nvPr/>
            </p:nvSpPr>
            <p:spPr bwMode="auto">
              <a:xfrm>
                <a:off x="656" y="1339"/>
                <a:ext cx="424" cy="184"/>
              </a:xfrm>
              <a:custGeom>
                <a:avLst/>
                <a:gdLst>
                  <a:gd name="T0" fmla="*/ 0 w 10000"/>
                  <a:gd name="T1" fmla="*/ 0 h 10000"/>
                  <a:gd name="T2" fmla="*/ 0 w 10000"/>
                  <a:gd name="T3" fmla="*/ 0 h 10000"/>
                  <a:gd name="T4" fmla="*/ 0 w 10000"/>
                  <a:gd name="T5" fmla="*/ 0 h 10000"/>
                  <a:gd name="T6" fmla="*/ 0 w 10000"/>
                  <a:gd name="T7" fmla="*/ 0 h 10000"/>
                  <a:gd name="T8" fmla="*/ 0 w 10000"/>
                  <a:gd name="T9" fmla="*/ 0 h 1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00"/>
                  <a:gd name="T16" fmla="*/ 0 h 10000"/>
                  <a:gd name="T17" fmla="*/ 10000 w 10000"/>
                  <a:gd name="T18" fmla="*/ 10000 h 1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53DE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31" name="Freeform 36"/>
              <p:cNvSpPr>
                <a:spLocks/>
              </p:cNvSpPr>
              <p:nvPr/>
            </p:nvSpPr>
            <p:spPr bwMode="auto">
              <a:xfrm>
                <a:off x="656" y="1531"/>
                <a:ext cx="424" cy="184"/>
              </a:xfrm>
              <a:custGeom>
                <a:avLst/>
                <a:gdLst>
                  <a:gd name="T0" fmla="*/ 0 w 10000"/>
                  <a:gd name="T1" fmla="*/ 0 h 10000"/>
                  <a:gd name="T2" fmla="*/ 0 w 10000"/>
                  <a:gd name="T3" fmla="*/ 0 h 10000"/>
                  <a:gd name="T4" fmla="*/ 0 w 10000"/>
                  <a:gd name="T5" fmla="*/ 0 h 10000"/>
                  <a:gd name="T6" fmla="*/ 0 w 10000"/>
                  <a:gd name="T7" fmla="*/ 0 h 10000"/>
                  <a:gd name="T8" fmla="*/ 0 w 10000"/>
                  <a:gd name="T9" fmla="*/ 0 h 1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00"/>
                  <a:gd name="T16" fmla="*/ 0 h 10000"/>
                  <a:gd name="T17" fmla="*/ 10000 w 10000"/>
                  <a:gd name="T18" fmla="*/ 10000 h 1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53DE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32" name="Freeform 37"/>
              <p:cNvSpPr>
                <a:spLocks/>
              </p:cNvSpPr>
              <p:nvPr/>
            </p:nvSpPr>
            <p:spPr bwMode="auto">
              <a:xfrm>
                <a:off x="656" y="1723"/>
                <a:ext cx="424" cy="184"/>
              </a:xfrm>
              <a:custGeom>
                <a:avLst/>
                <a:gdLst>
                  <a:gd name="T0" fmla="*/ 0 w 10000"/>
                  <a:gd name="T1" fmla="*/ 0 h 10000"/>
                  <a:gd name="T2" fmla="*/ 0 w 10000"/>
                  <a:gd name="T3" fmla="*/ 0 h 10000"/>
                  <a:gd name="T4" fmla="*/ 0 w 10000"/>
                  <a:gd name="T5" fmla="*/ 0 h 10000"/>
                  <a:gd name="T6" fmla="*/ 0 w 10000"/>
                  <a:gd name="T7" fmla="*/ 0 h 10000"/>
                  <a:gd name="T8" fmla="*/ 0 w 10000"/>
                  <a:gd name="T9" fmla="*/ 0 h 1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00"/>
                  <a:gd name="T16" fmla="*/ 0 h 10000"/>
                  <a:gd name="T17" fmla="*/ 10000 w 10000"/>
                  <a:gd name="T18" fmla="*/ 10000 h 1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53DE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33" name="Freeform 38"/>
              <p:cNvSpPr>
                <a:spLocks/>
              </p:cNvSpPr>
              <p:nvPr/>
            </p:nvSpPr>
            <p:spPr bwMode="auto">
              <a:xfrm>
                <a:off x="656" y="1915"/>
                <a:ext cx="424" cy="184"/>
              </a:xfrm>
              <a:custGeom>
                <a:avLst/>
                <a:gdLst>
                  <a:gd name="T0" fmla="*/ 0 w 10000"/>
                  <a:gd name="T1" fmla="*/ 0 h 10000"/>
                  <a:gd name="T2" fmla="*/ 0 w 10000"/>
                  <a:gd name="T3" fmla="*/ 0 h 10000"/>
                  <a:gd name="T4" fmla="*/ 0 w 10000"/>
                  <a:gd name="T5" fmla="*/ 0 h 10000"/>
                  <a:gd name="T6" fmla="*/ 0 w 10000"/>
                  <a:gd name="T7" fmla="*/ 0 h 10000"/>
                  <a:gd name="T8" fmla="*/ 0 w 10000"/>
                  <a:gd name="T9" fmla="*/ 0 h 1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00"/>
                  <a:gd name="T16" fmla="*/ 0 h 10000"/>
                  <a:gd name="T17" fmla="*/ 10000 w 10000"/>
                  <a:gd name="T18" fmla="*/ 10000 h 1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53DE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34" name="Freeform 39"/>
              <p:cNvSpPr>
                <a:spLocks/>
              </p:cNvSpPr>
              <p:nvPr/>
            </p:nvSpPr>
            <p:spPr bwMode="auto">
              <a:xfrm>
                <a:off x="656" y="2107"/>
                <a:ext cx="424" cy="184"/>
              </a:xfrm>
              <a:custGeom>
                <a:avLst/>
                <a:gdLst>
                  <a:gd name="T0" fmla="*/ 0 w 10000"/>
                  <a:gd name="T1" fmla="*/ 0 h 10000"/>
                  <a:gd name="T2" fmla="*/ 0 w 10000"/>
                  <a:gd name="T3" fmla="*/ 0 h 10000"/>
                  <a:gd name="T4" fmla="*/ 0 w 10000"/>
                  <a:gd name="T5" fmla="*/ 0 h 10000"/>
                  <a:gd name="T6" fmla="*/ 0 w 10000"/>
                  <a:gd name="T7" fmla="*/ 0 h 10000"/>
                  <a:gd name="T8" fmla="*/ 0 w 10000"/>
                  <a:gd name="T9" fmla="*/ 0 h 1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00"/>
                  <a:gd name="T16" fmla="*/ 0 h 10000"/>
                  <a:gd name="T17" fmla="*/ 10000 w 10000"/>
                  <a:gd name="T18" fmla="*/ 10000 h 1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53DE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35" name="Freeform 40"/>
              <p:cNvSpPr>
                <a:spLocks/>
              </p:cNvSpPr>
              <p:nvPr/>
            </p:nvSpPr>
            <p:spPr bwMode="auto">
              <a:xfrm>
                <a:off x="656" y="2299"/>
                <a:ext cx="424" cy="184"/>
              </a:xfrm>
              <a:custGeom>
                <a:avLst/>
                <a:gdLst>
                  <a:gd name="T0" fmla="*/ 0 w 10000"/>
                  <a:gd name="T1" fmla="*/ 0 h 10000"/>
                  <a:gd name="T2" fmla="*/ 0 w 10000"/>
                  <a:gd name="T3" fmla="*/ 0 h 10000"/>
                  <a:gd name="T4" fmla="*/ 0 w 10000"/>
                  <a:gd name="T5" fmla="*/ 0 h 10000"/>
                  <a:gd name="T6" fmla="*/ 0 w 10000"/>
                  <a:gd name="T7" fmla="*/ 0 h 10000"/>
                  <a:gd name="T8" fmla="*/ 0 w 10000"/>
                  <a:gd name="T9" fmla="*/ 0 h 1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00"/>
                  <a:gd name="T16" fmla="*/ 0 h 10000"/>
                  <a:gd name="T17" fmla="*/ 10000 w 10000"/>
                  <a:gd name="T18" fmla="*/ 10000 h 1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53DE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36" name="Freeform 41"/>
              <p:cNvSpPr>
                <a:spLocks/>
              </p:cNvSpPr>
              <p:nvPr/>
            </p:nvSpPr>
            <p:spPr bwMode="auto">
              <a:xfrm>
                <a:off x="656" y="2491"/>
                <a:ext cx="424" cy="184"/>
              </a:xfrm>
              <a:custGeom>
                <a:avLst/>
                <a:gdLst>
                  <a:gd name="T0" fmla="*/ 0 w 10000"/>
                  <a:gd name="T1" fmla="*/ 0 h 10000"/>
                  <a:gd name="T2" fmla="*/ 0 w 10000"/>
                  <a:gd name="T3" fmla="*/ 0 h 10000"/>
                  <a:gd name="T4" fmla="*/ 0 w 10000"/>
                  <a:gd name="T5" fmla="*/ 0 h 10000"/>
                  <a:gd name="T6" fmla="*/ 0 w 10000"/>
                  <a:gd name="T7" fmla="*/ 0 h 10000"/>
                  <a:gd name="T8" fmla="*/ 0 w 10000"/>
                  <a:gd name="T9" fmla="*/ 0 h 1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00"/>
                  <a:gd name="T16" fmla="*/ 0 h 10000"/>
                  <a:gd name="T17" fmla="*/ 10000 w 10000"/>
                  <a:gd name="T18" fmla="*/ 10000 h 1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53DE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37" name="Freeform 42"/>
              <p:cNvSpPr>
                <a:spLocks/>
              </p:cNvSpPr>
              <p:nvPr/>
            </p:nvSpPr>
            <p:spPr bwMode="auto">
              <a:xfrm>
                <a:off x="656" y="2683"/>
                <a:ext cx="424" cy="184"/>
              </a:xfrm>
              <a:custGeom>
                <a:avLst/>
                <a:gdLst>
                  <a:gd name="T0" fmla="*/ 0 w 10000"/>
                  <a:gd name="T1" fmla="*/ 0 h 10000"/>
                  <a:gd name="T2" fmla="*/ 0 w 10000"/>
                  <a:gd name="T3" fmla="*/ 0 h 10000"/>
                  <a:gd name="T4" fmla="*/ 0 w 10000"/>
                  <a:gd name="T5" fmla="*/ 0 h 10000"/>
                  <a:gd name="T6" fmla="*/ 0 w 10000"/>
                  <a:gd name="T7" fmla="*/ 0 h 10000"/>
                  <a:gd name="T8" fmla="*/ 0 w 10000"/>
                  <a:gd name="T9" fmla="*/ 0 h 1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00"/>
                  <a:gd name="T16" fmla="*/ 0 h 10000"/>
                  <a:gd name="T17" fmla="*/ 10000 w 10000"/>
                  <a:gd name="T18" fmla="*/ 10000 h 1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53DE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</a:endParaRPr>
              </a:p>
            </p:txBody>
          </p:sp>
          <p:sp>
            <p:nvSpPr>
              <p:cNvPr id="38" name="Text Box 43"/>
              <p:cNvSpPr txBox="1">
                <a:spLocks noChangeArrowheads="1"/>
              </p:cNvSpPr>
              <p:nvPr/>
            </p:nvSpPr>
            <p:spPr bwMode="auto">
              <a:xfrm>
                <a:off x="496" y="707"/>
                <a:ext cx="848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600" b="1">
                    <a:solidFill>
                      <a:schemeClr val="hlink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/>
                </a:pPr>
                <a:endPara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Helvetica" charset="0"/>
                  <a:ea typeface="ＭＳ Ｐゴシック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001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An Example of Page Table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510899"/>
            <a:ext cx="1404156" cy="219290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80324"/>
            <a:ext cx="1404156" cy="330090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3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4390" y="468929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Dividing the address space by a page size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14138" y="5265204"/>
            <a:ext cx="19982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2100" dirty="0">
                <a:solidFill>
                  <a:srgbClr val="000000"/>
                </a:solidFill>
              </a:rPr>
              <a:t>Page size:4KB</a:t>
            </a:r>
            <a:endParaRPr kumimoji="1" lang="zh-CN" altLang="en-US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3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40" y="1310185"/>
            <a:ext cx="8093784" cy="49268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24334" y="368490"/>
            <a:ext cx="500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 </a:t>
            </a:r>
            <a:r>
              <a:rPr lang="zh-CN" altLang="en-US" sz="2800" dirty="0" smtClean="0"/>
              <a:t>计算机存储器层次结构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839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4390" y="468929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Virtual Page &amp; Physical Page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14138" y="5265204"/>
            <a:ext cx="19982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2100" dirty="0">
                <a:solidFill>
                  <a:srgbClr val="000000"/>
                </a:solidFill>
              </a:rPr>
              <a:t>Page size:4KB</a:t>
            </a:r>
            <a:endParaRPr kumimoji="1" lang="zh-CN" altLang="en-US" sz="2100" dirty="0">
              <a:solidFill>
                <a:srgbClr val="00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52120" y="2456892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P.P. 0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652120" y="2996952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P.P. 1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52120" y="3483006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P.P. 2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652120" y="3969060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P.P. 3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1790" y="2132856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0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681790" y="2672916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1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81790" y="3158970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2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681790" y="3645024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3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681790" y="4185084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4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81790" y="4671138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</a:t>
            </a:r>
            <a:r>
              <a:rPr kumimoji="1" lang="en-US" altLang="zh-CN" sz="1500">
                <a:solidFill>
                  <a:srgbClr val="000000"/>
                </a:solidFill>
              </a:rPr>
              <a:t>5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0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40086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Addressing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14138" y="5265204"/>
            <a:ext cx="19982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2100" dirty="0">
                <a:solidFill>
                  <a:srgbClr val="000000"/>
                </a:solidFill>
              </a:rPr>
              <a:t>Page size:4KB</a:t>
            </a:r>
            <a:endParaRPr kumimoji="1" lang="zh-CN" altLang="en-US" sz="2100" dirty="0">
              <a:solidFill>
                <a:srgbClr val="00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52120" y="2456892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P.P. 0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652120" y="2996952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P.P. 1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52120" y="3483006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P.P. 2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652120" y="3969060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P.P. 3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1790" y="2132856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0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681790" y="2672916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1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81790" y="3158970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2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681790" y="3645024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3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681790" y="4185084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4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81790" y="4671138"/>
            <a:ext cx="702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</a:rPr>
              <a:t>V.P. </a:t>
            </a:r>
            <a:r>
              <a:rPr kumimoji="1" lang="en-US" altLang="zh-CN" sz="1500">
                <a:solidFill>
                  <a:srgbClr val="000000"/>
                </a:solidFill>
              </a:rPr>
              <a:t>5</a:t>
            </a:r>
            <a:endParaRPr kumimoji="1" lang="zh-CN" altLang="en-US" sz="1500" dirty="0">
              <a:solidFill>
                <a:srgbClr val="000000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2140914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2140914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78660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4139952" y="4841214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598114" y="4841214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409982" y="443290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828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65227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Addressing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1947102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1947102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5927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545886" y="5227313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004048" y="5227313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15916" y="487300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599893" y="3194031"/>
            <a:ext cx="138564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>
              <a:solidFill>
                <a:srgbClr val="FC0128"/>
              </a:solidFill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3599893" y="3518067"/>
            <a:ext cx="138564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>
              <a:solidFill>
                <a:srgbClr val="FC0128"/>
              </a:solidFill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3599893" y="2869995"/>
            <a:ext cx="138564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>
              <a:solidFill>
                <a:srgbClr val="FC0128"/>
              </a:solidFill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3599892" y="2581019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Page Table Entry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3599893" y="4166139"/>
            <a:ext cx="138564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>
              <a:solidFill>
                <a:srgbClr val="FC0128"/>
              </a:solidFill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3599893" y="3842103"/>
            <a:ext cx="138564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>
              <a:solidFill>
                <a:srgbClr val="FC01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3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49962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Addressing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1947102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1947102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5927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545886" y="5227313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004048" y="5227313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15916" y="487300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3437874" y="2581019"/>
            <a:ext cx="2376264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Page Table Entry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437874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653898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869922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4085946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4355976" y="2942946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21850" y="3483006"/>
            <a:ext cx="1944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FF0000"/>
                </a:solidFill>
                <a:cs typeface="Arial"/>
              </a:rPr>
              <a:t>V</a:t>
            </a:r>
            <a:r>
              <a:rPr kumimoji="1" lang="en-US" altLang="zh-CN" sz="1500" dirty="0">
                <a:solidFill>
                  <a:srgbClr val="000000"/>
                </a:solidFill>
                <a:cs typeface="Arial"/>
              </a:rPr>
              <a:t>alid/Present Bit</a:t>
            </a:r>
            <a:endParaRPr kumimoji="1" lang="zh-CN" altLang="en-US" sz="15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29862" y="3807043"/>
            <a:ext cx="27003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  <a:cs typeface="Arial"/>
              </a:rPr>
              <a:t>If set, page being pointed is resident in memory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  <a:cs typeface="Arial"/>
              </a:rPr>
              <a:t>Otherwise, on disk or not allocated </a:t>
            </a:r>
            <a:endParaRPr kumimoji="1" lang="zh-CN" altLang="en-US" sz="15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87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77433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Addressing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1947102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1947102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5927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545886" y="5227313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004048" y="5227313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15916" y="487300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3437874" y="2581019"/>
            <a:ext cx="2376264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Page Table Entry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437874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653898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869922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4085946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4355976" y="2942946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21850" y="3483006"/>
            <a:ext cx="1944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FF0000"/>
                </a:solidFill>
                <a:cs typeface="Arial"/>
              </a:rPr>
              <a:t>P</a:t>
            </a:r>
            <a:r>
              <a:rPr kumimoji="1" lang="en-US" altLang="zh-CN" sz="1500" dirty="0">
                <a:solidFill>
                  <a:srgbClr val="000000"/>
                </a:solidFill>
                <a:cs typeface="Arial"/>
              </a:rPr>
              <a:t>rotection Bits</a:t>
            </a:r>
            <a:endParaRPr kumimoji="1" lang="zh-CN" altLang="en-US" sz="15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29862" y="3807042"/>
            <a:ext cx="27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  <a:cs typeface="Arial"/>
              </a:rPr>
              <a:t>Restrict access;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  <a:cs typeface="Arial"/>
              </a:rPr>
              <a:t>read-only, read/write, system-only access</a:t>
            </a:r>
            <a:endParaRPr kumimoji="1" lang="zh-CN" altLang="en-US" sz="15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5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77433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Addressing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1947102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1947102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5927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545886" y="5227313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004048" y="5227313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15916" y="487300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3437874" y="2581019"/>
            <a:ext cx="2376264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Page Table Entry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437874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653898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869922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4085946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4355976" y="2942946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21850" y="3483006"/>
            <a:ext cx="1944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FF0000"/>
                </a:solidFill>
                <a:cs typeface="Arial"/>
              </a:rPr>
              <a:t>R</a:t>
            </a:r>
            <a:r>
              <a:rPr kumimoji="1" lang="en-US" altLang="zh-CN" sz="1500" dirty="0">
                <a:solidFill>
                  <a:srgbClr val="000000"/>
                </a:solidFill>
                <a:cs typeface="Arial"/>
              </a:rPr>
              <a:t>eference Bit</a:t>
            </a:r>
            <a:endParaRPr kumimoji="1" lang="zh-CN" altLang="en-US" sz="15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21850" y="3807043"/>
            <a:ext cx="2916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  <a:cs typeface="Arial"/>
              </a:rPr>
              <a:t>Needed by replacement policies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  <a:cs typeface="Arial"/>
              </a:rPr>
              <a:t>If set, page has been referenced</a:t>
            </a:r>
            <a:endParaRPr kumimoji="1" lang="zh-CN" altLang="en-US" sz="15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922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07365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Page Table Entry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1947102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1947102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5927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545886" y="5227313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004048" y="5227313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15916" y="487300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3437874" y="2581019"/>
            <a:ext cx="2376264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Page Table Entry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437874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653898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869922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4085946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4301970" y="2942946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21850" y="3483006"/>
            <a:ext cx="1944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FF0000"/>
                </a:solidFill>
                <a:cs typeface="Arial"/>
              </a:rPr>
              <a:t>D</a:t>
            </a:r>
            <a:r>
              <a:rPr kumimoji="1" lang="en-US" altLang="zh-CN" sz="1500" dirty="0">
                <a:solidFill>
                  <a:srgbClr val="000000"/>
                </a:solidFill>
                <a:cs typeface="Arial"/>
              </a:rPr>
              <a:t>irty Bit</a:t>
            </a:r>
            <a:endParaRPr kumimoji="1" lang="zh-CN" altLang="en-US" sz="15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21850" y="3807042"/>
            <a:ext cx="2916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sz="1500" dirty="0">
                <a:solidFill>
                  <a:srgbClr val="000000"/>
                </a:solidFill>
                <a:cs typeface="Arial"/>
              </a:rPr>
              <a:t>If set, at least one word in page has been modified</a:t>
            </a:r>
            <a:endParaRPr kumimoji="1" lang="zh-CN" altLang="en-US" sz="15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13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924" y="480448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Page </a:t>
            </a:r>
            <a:r>
              <a:rPr kumimoji="1" lang="en-US" altLang="zh-CN" smtClean="0"/>
              <a:t>Table Entry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1947102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1947102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5927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545886" y="5227313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004048" y="5227313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922150" y="521119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113838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329862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545886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3761910" y="294294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977934" y="2942946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113838" y="317508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3329862" y="317508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3545886" y="317508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761910" y="317508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3977934" y="3175085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3113838" y="3429000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3329862" y="3429000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3545886" y="3429000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761910" y="3429000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977934" y="3429000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113838" y="3661139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3329862" y="3661139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3545886" y="3661139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3761910" y="3661139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977934" y="3661139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3113838" y="3915054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3329862" y="3915054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545886" y="3915054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3761910" y="3915054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3977934" y="3915054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3113838" y="4147193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3329862" y="4147193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545886" y="4147193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3761910" y="4147193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3977934" y="4147193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90368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Page Table Lookup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1947102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1947102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5927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545886" y="5227313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004048" y="5227313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922150" y="521119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437874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653898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869922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4085946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4301970" y="3320988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437874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3653898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3869922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085946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4301970" y="3553127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3437874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3653898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3869922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4085946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4301970" y="3807042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437874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3653898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3869922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4085946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4301970" y="4039181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3437874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3653898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69922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085946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301970" y="4293096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3437874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3653898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869922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4085946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4301970" y="4525235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277634" y="2834934"/>
            <a:ext cx="140415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</a:rPr>
              <a:t>virtual address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cxnSp>
        <p:nvCxnSpPr>
          <p:cNvPr id="76" name="曲线连接符 75"/>
          <p:cNvCxnSpPr>
            <a:endCxn id="27" idx="1"/>
          </p:cNvCxnSpPr>
          <p:nvPr/>
        </p:nvCxnSpPr>
        <p:spPr bwMode="auto">
          <a:xfrm rot="5400000" flipH="1" flipV="1">
            <a:off x="2598385" y="2157466"/>
            <a:ext cx="868888" cy="702077"/>
          </a:xfrm>
          <a:prstGeom prst="curvedConnector2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</p:spTree>
    <p:extLst>
      <p:ext uri="{BB962C8B-B14F-4D97-AF65-F5344CB8AC3E}">
        <p14:creationId xmlns:p14="http://schemas.microsoft.com/office/powerpoint/2010/main" val="14548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65643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Page Table Lookup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1947102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1947102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5927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545886" y="5227313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004048" y="5227313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922150" y="521119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437874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653898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869922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4085946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4301970" y="3320988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437874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3653898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3869922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085946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4301970" y="3553127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3437874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3653898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3869922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4085946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4301970" y="3807042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437874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3653898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3869922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4085946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4301970" y="4039181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3437874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3653898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69922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085946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301970" y="4293096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3437874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3653898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869922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4085946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4301970" y="4525235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277634" y="2834934"/>
            <a:ext cx="140415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</a:rPr>
              <a:t>virtual address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cxnSp>
        <p:nvCxnSpPr>
          <p:cNvPr id="76" name="曲线连接符 75"/>
          <p:cNvCxnSpPr>
            <a:endCxn id="27" idx="1"/>
          </p:cNvCxnSpPr>
          <p:nvPr/>
        </p:nvCxnSpPr>
        <p:spPr bwMode="auto">
          <a:xfrm rot="5400000" flipH="1" flipV="1">
            <a:off x="2598385" y="2157466"/>
            <a:ext cx="868888" cy="702077"/>
          </a:xfrm>
          <a:prstGeom prst="curvedConnector2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26" name="肘形连接符 25"/>
          <p:cNvCxnSpPr/>
          <p:nvPr/>
        </p:nvCxnSpPr>
        <p:spPr bwMode="auto">
          <a:xfrm rot="5400000">
            <a:off x="2851947" y="2556765"/>
            <a:ext cx="1458162" cy="826368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直线连接符 90"/>
          <p:cNvCxnSpPr/>
          <p:nvPr/>
        </p:nvCxnSpPr>
        <p:spPr bwMode="auto">
          <a:xfrm>
            <a:off x="3167844" y="3699030"/>
            <a:ext cx="270030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</p:spTree>
    <p:extLst>
      <p:ext uri="{BB962C8B-B14F-4D97-AF65-F5344CB8AC3E}">
        <p14:creationId xmlns:p14="http://schemas.microsoft.com/office/powerpoint/2010/main" val="16393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存储器技术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542197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性能指标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Cache</a:t>
            </a:r>
            <a:r>
              <a:rPr lang="zh-CN" altLang="en-US" sz="2400" dirty="0" smtClean="0"/>
              <a:t>比较关注访问时间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I/O</a:t>
            </a:r>
            <a:r>
              <a:rPr lang="zh-CN" altLang="en-US" sz="2400" dirty="0" smtClean="0"/>
              <a:t>、多处理器比较关注带宽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存储器延迟：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访问时间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ccess time AT</a:t>
            </a:r>
            <a:r>
              <a:rPr lang="zh-CN" altLang="en-US" sz="2400" dirty="0" smtClean="0"/>
              <a:t>：从读请求到获得数据经过的时间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访问周期</a:t>
            </a:r>
            <a:r>
              <a:rPr lang="en-US" altLang="zh-CN" sz="2400" dirty="0" smtClean="0"/>
              <a:t>Cycle time CT</a:t>
            </a:r>
            <a:r>
              <a:rPr lang="zh-CN" altLang="en-US" sz="2400" dirty="0" smtClean="0"/>
              <a:t>：两次独立访问的最小时间间隔</a:t>
            </a:r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DRAM </a:t>
            </a:r>
            <a:r>
              <a:rPr lang="zh-CN" altLang="en-US" sz="2400" dirty="0" smtClean="0"/>
              <a:t>用于主内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内存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Dynamic </a:t>
            </a:r>
            <a:r>
              <a:rPr lang="zh-CN" altLang="en-US" sz="2400" dirty="0" smtClean="0"/>
              <a:t>动态：读数据之后需要刷新写， </a:t>
            </a:r>
            <a:r>
              <a:rPr lang="en-US" altLang="zh-CN" sz="2400" dirty="0" smtClean="0"/>
              <a:t>AT &lt;  CT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SRAM</a:t>
            </a:r>
            <a:r>
              <a:rPr lang="zh-CN" altLang="en-US" sz="2400" dirty="0" smtClean="0"/>
              <a:t>用于</a:t>
            </a:r>
            <a:r>
              <a:rPr lang="en-US" altLang="zh-CN" sz="2400" dirty="0" smtClean="0"/>
              <a:t>Cache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Static</a:t>
            </a:r>
            <a:r>
              <a:rPr lang="zh-CN" altLang="en-US" sz="2400" dirty="0" smtClean="0"/>
              <a:t>静态：不需要刷新 </a:t>
            </a:r>
            <a:r>
              <a:rPr lang="en-US" altLang="zh-CN" sz="2400" dirty="0" smtClean="0"/>
              <a:t>AT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≈ CT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65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4390" y="435711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Page Table Lookup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1947102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1947102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5927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545886" y="5227313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004048" y="5227313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922150" y="521119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437874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653898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869922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4085946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4301970" y="3320988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437874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3653898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3869922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085946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4301970" y="3553127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3437874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3653898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3869922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4085946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4301970" y="3807042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437874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3653898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3869922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4085946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4301970" y="4039181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3437874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3653898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69922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085946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301970" y="4293096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3437874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3653898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869922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4085946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4301970" y="4525235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277634" y="2834934"/>
            <a:ext cx="140415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</a:rPr>
              <a:t>virtual address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cxnSp>
        <p:nvCxnSpPr>
          <p:cNvPr id="76" name="曲线连接符 75"/>
          <p:cNvCxnSpPr>
            <a:endCxn id="27" idx="1"/>
          </p:cNvCxnSpPr>
          <p:nvPr/>
        </p:nvCxnSpPr>
        <p:spPr bwMode="auto">
          <a:xfrm rot="5400000" flipH="1" flipV="1">
            <a:off x="2598385" y="2157466"/>
            <a:ext cx="868888" cy="702077"/>
          </a:xfrm>
          <a:prstGeom prst="curvedConnector2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26" name="肘形连接符 25"/>
          <p:cNvCxnSpPr/>
          <p:nvPr/>
        </p:nvCxnSpPr>
        <p:spPr bwMode="auto">
          <a:xfrm rot="5400000">
            <a:off x="2851947" y="2556765"/>
            <a:ext cx="1458162" cy="826368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直线连接符 90"/>
          <p:cNvCxnSpPr/>
          <p:nvPr/>
        </p:nvCxnSpPr>
        <p:spPr bwMode="auto">
          <a:xfrm>
            <a:off x="3167844" y="3699030"/>
            <a:ext cx="270030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77" name="肘形连接符 76"/>
          <p:cNvCxnSpPr/>
          <p:nvPr/>
        </p:nvCxnSpPr>
        <p:spPr bwMode="auto">
          <a:xfrm rot="5400000">
            <a:off x="4433183" y="3662239"/>
            <a:ext cx="1560188" cy="1525758"/>
          </a:xfrm>
          <a:prstGeom prst="bentConnector3">
            <a:avLst>
              <a:gd name="adj1" fmla="val 81136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" name="直线连接符 6"/>
          <p:cNvCxnSpPr/>
          <p:nvPr/>
        </p:nvCxnSpPr>
        <p:spPr bwMode="auto">
          <a:xfrm>
            <a:off x="5814138" y="3645024"/>
            <a:ext cx="162018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301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90368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Page Table Lookup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1947102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1947102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5927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545886" y="5227313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004048" y="5227313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922150" y="521119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437874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653898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869922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4085946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4301970" y="3320988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437874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3653898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3869922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085946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4301970" y="3553127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3437874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3653898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3869922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4085946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4301970" y="3807042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437874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3653898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3869922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4085946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4301970" y="4039181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3437874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3653898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69922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085946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301970" y="4293096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3437874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3653898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869922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4085946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4301970" y="4525235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277634" y="2834934"/>
            <a:ext cx="140415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</a:rPr>
              <a:t>virtual address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cxnSp>
        <p:nvCxnSpPr>
          <p:cNvPr id="76" name="曲线连接符 75"/>
          <p:cNvCxnSpPr>
            <a:endCxn id="27" idx="1"/>
          </p:cNvCxnSpPr>
          <p:nvPr/>
        </p:nvCxnSpPr>
        <p:spPr bwMode="auto">
          <a:xfrm rot="5400000" flipH="1" flipV="1">
            <a:off x="2598385" y="2157466"/>
            <a:ext cx="868888" cy="702077"/>
          </a:xfrm>
          <a:prstGeom prst="curvedConnector2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26" name="肘形连接符 25"/>
          <p:cNvCxnSpPr/>
          <p:nvPr/>
        </p:nvCxnSpPr>
        <p:spPr bwMode="auto">
          <a:xfrm rot="5400000">
            <a:off x="2851947" y="2556765"/>
            <a:ext cx="1458162" cy="826368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直线连接符 90"/>
          <p:cNvCxnSpPr/>
          <p:nvPr/>
        </p:nvCxnSpPr>
        <p:spPr bwMode="auto">
          <a:xfrm>
            <a:off x="3167844" y="3699030"/>
            <a:ext cx="270030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77" name="肘形连接符 76"/>
          <p:cNvCxnSpPr/>
          <p:nvPr/>
        </p:nvCxnSpPr>
        <p:spPr bwMode="auto">
          <a:xfrm rot="5400000">
            <a:off x="4433183" y="3662239"/>
            <a:ext cx="1560188" cy="1525758"/>
          </a:xfrm>
          <a:prstGeom prst="bentConnector3">
            <a:avLst>
              <a:gd name="adj1" fmla="val 81136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" name="直线连接符 6"/>
          <p:cNvCxnSpPr/>
          <p:nvPr/>
        </p:nvCxnSpPr>
        <p:spPr bwMode="auto">
          <a:xfrm>
            <a:off x="5814138" y="3645024"/>
            <a:ext cx="162018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曲线连接符 77"/>
          <p:cNvCxnSpPr>
            <a:stCxn id="48" idx="2"/>
          </p:cNvCxnSpPr>
          <p:nvPr/>
        </p:nvCxnSpPr>
        <p:spPr bwMode="auto">
          <a:xfrm rot="16200000" flipH="1">
            <a:off x="3849997" y="3517087"/>
            <a:ext cx="3010180" cy="378042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</p:spTree>
    <p:extLst>
      <p:ext uri="{BB962C8B-B14F-4D97-AF65-F5344CB8AC3E}">
        <p14:creationId xmlns:p14="http://schemas.microsoft.com/office/powerpoint/2010/main" val="247798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62276"/>
            <a:ext cx="6858000" cy="55245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Page Table Lookup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6345417" y="2456892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38174" y="20248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3000" y="17008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Memory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345417" y="2989983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45417" y="347603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345417" y="3969060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277634" y="2132856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277634" y="2665947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277634" y="3152001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277634" y="3645024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277634" y="4178115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277634" y="4671138"/>
            <a:ext cx="1404156" cy="53091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zh-CN" sz="1200" b="1" dirty="0">
              <a:solidFill>
                <a:srgbClr val="FC0128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83868" y="1947102"/>
            <a:ext cx="1350150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Virtual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734018" y="1947102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99892" y="15927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Virtual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545886" y="5227313"/>
            <a:ext cx="1458162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004048" y="5227313"/>
            <a:ext cx="86409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P. Offset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439652" y="5319211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</a:pPr>
            <a:r>
              <a:rPr kumimoji="1" lang="en-US" altLang="zh-CN" dirty="0">
                <a:solidFill>
                  <a:srgbClr val="000000"/>
                </a:solidFill>
                <a:cs typeface="Arial"/>
              </a:rPr>
              <a:t>Physical Address</a:t>
            </a:r>
            <a:endParaRPr kumimoji="1" lang="zh-CN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437874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653898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869922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4085946" y="3320988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4301970" y="3320988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437874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3653898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3869922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085946" y="3553127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4301970" y="3553127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3437874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3653898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3869922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4085946" y="3807042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4301970" y="3807042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437874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3653898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3869922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4085946" y="4039181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4301970" y="4039181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3437874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3653898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69922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085946" y="4293096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301970" y="4293096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3437874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V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3653898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869922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R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4085946" y="4525235"/>
            <a:ext cx="20973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D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4301970" y="4525235"/>
            <a:ext cx="1512168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FC0128"/>
                </a:solidFill>
              </a:rPr>
              <a:t>Physical Page No.</a:t>
            </a:r>
            <a:endParaRPr lang="zh-CN" altLang="en-US" sz="1200" b="1" dirty="0">
              <a:solidFill>
                <a:srgbClr val="FC0128"/>
              </a:solidFill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277634" y="2834934"/>
            <a:ext cx="140415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</a:rPr>
              <a:t>virtual address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cxnSp>
        <p:nvCxnSpPr>
          <p:cNvPr id="76" name="曲线连接符 75"/>
          <p:cNvCxnSpPr>
            <a:endCxn id="27" idx="1"/>
          </p:cNvCxnSpPr>
          <p:nvPr/>
        </p:nvCxnSpPr>
        <p:spPr bwMode="auto">
          <a:xfrm rot="5400000" flipH="1" flipV="1">
            <a:off x="2598385" y="2157466"/>
            <a:ext cx="868888" cy="702077"/>
          </a:xfrm>
          <a:prstGeom prst="curvedConnector2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26" name="肘形连接符 25"/>
          <p:cNvCxnSpPr/>
          <p:nvPr/>
        </p:nvCxnSpPr>
        <p:spPr bwMode="auto">
          <a:xfrm rot="5400000">
            <a:off x="2851947" y="2556765"/>
            <a:ext cx="1458162" cy="826368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直线连接符 90"/>
          <p:cNvCxnSpPr/>
          <p:nvPr/>
        </p:nvCxnSpPr>
        <p:spPr bwMode="auto">
          <a:xfrm>
            <a:off x="3167844" y="3699030"/>
            <a:ext cx="270030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77" name="肘形连接符 76"/>
          <p:cNvCxnSpPr/>
          <p:nvPr/>
        </p:nvCxnSpPr>
        <p:spPr bwMode="auto">
          <a:xfrm rot="5400000">
            <a:off x="4433183" y="3662239"/>
            <a:ext cx="1560188" cy="1525758"/>
          </a:xfrm>
          <a:prstGeom prst="bentConnector3">
            <a:avLst>
              <a:gd name="adj1" fmla="val 81136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" name="直线连接符 6"/>
          <p:cNvCxnSpPr/>
          <p:nvPr/>
        </p:nvCxnSpPr>
        <p:spPr bwMode="auto">
          <a:xfrm>
            <a:off x="5814138" y="3645024"/>
            <a:ext cx="162018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曲线连接符 77"/>
          <p:cNvCxnSpPr>
            <a:stCxn id="48" idx="2"/>
          </p:cNvCxnSpPr>
          <p:nvPr/>
        </p:nvCxnSpPr>
        <p:spPr bwMode="auto">
          <a:xfrm rot="16200000" flipH="1">
            <a:off x="3849997" y="3517087"/>
            <a:ext cx="3010180" cy="378042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9" name="肘形连接符 8"/>
          <p:cNvCxnSpPr>
            <a:stCxn id="51" idx="3"/>
            <a:endCxn id="29" idx="1"/>
          </p:cNvCxnSpPr>
          <p:nvPr/>
        </p:nvCxnSpPr>
        <p:spPr bwMode="auto">
          <a:xfrm flipV="1">
            <a:off x="5868144" y="3255441"/>
            <a:ext cx="477273" cy="2098830"/>
          </a:xfrm>
          <a:prstGeom prst="bentConnector3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矩形 79"/>
          <p:cNvSpPr/>
          <p:nvPr/>
        </p:nvSpPr>
        <p:spPr bwMode="auto">
          <a:xfrm>
            <a:off x="6354198" y="3158970"/>
            <a:ext cx="1404156" cy="25391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</a:rPr>
              <a:t>physical address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8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914523" y="757207"/>
            <a:ext cx="274002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53DE8"/>
                </a:solidFill>
                <a:latin typeface="Marker Felt" charset="0"/>
              </a:rPr>
              <a:t>“Physical Addresses”</a:t>
            </a:r>
          </a:p>
        </p:txBody>
      </p:sp>
      <p:sp>
        <p:nvSpPr>
          <p:cNvPr id="4" name="Freeform 4"/>
          <p:cNvSpPr>
            <a:spLocks/>
          </p:cNvSpPr>
          <p:nvPr/>
        </p:nvSpPr>
        <p:spPr bwMode="auto">
          <a:xfrm>
            <a:off x="394245" y="1782739"/>
            <a:ext cx="1270000" cy="1270000"/>
          </a:xfrm>
          <a:custGeom>
            <a:avLst/>
            <a:gdLst>
              <a:gd name="T0" fmla="*/ 0 w 10000"/>
              <a:gd name="T1" fmla="*/ 0 h 10000"/>
              <a:gd name="T2" fmla="*/ 2147483647 w 10000"/>
              <a:gd name="T3" fmla="*/ 0 h 10000"/>
              <a:gd name="T4" fmla="*/ 2147483647 w 10000"/>
              <a:gd name="T5" fmla="*/ 2147483647 h 10000"/>
              <a:gd name="T6" fmla="*/ 0 w 10000"/>
              <a:gd name="T7" fmla="*/ 2147483647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6579145" y="1782739"/>
            <a:ext cx="2070100" cy="1270000"/>
          </a:xfrm>
          <a:custGeom>
            <a:avLst/>
            <a:gdLst>
              <a:gd name="T0" fmla="*/ 0 w 10000"/>
              <a:gd name="T1" fmla="*/ 0 h 10000"/>
              <a:gd name="T2" fmla="*/ 2147483647 w 10000"/>
              <a:gd name="T3" fmla="*/ 0 h 10000"/>
              <a:gd name="T4" fmla="*/ 2147483647 w 10000"/>
              <a:gd name="T5" fmla="*/ 2147483647 h 10000"/>
              <a:gd name="T6" fmla="*/ 0 w 10000"/>
              <a:gd name="T7" fmla="*/ 2147483647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19188" y="2239939"/>
            <a:ext cx="594715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53DE8"/>
                </a:solidFill>
                <a:latin typeface="Helvetica" charset="0"/>
              </a:rPr>
              <a:t>CPU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092232" y="2239939"/>
            <a:ext cx="1082027" cy="24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53DE8"/>
                </a:solidFill>
                <a:latin typeface="Helvetica" charset="0"/>
              </a:rPr>
              <a:t>Memory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024483" y="3471839"/>
            <a:ext cx="66214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7620546" y="3059089"/>
            <a:ext cx="3175" cy="4381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029245" y="3059089"/>
            <a:ext cx="0" cy="4127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H="1">
            <a:off x="1022895" y="1369989"/>
            <a:ext cx="2881312" cy="12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7620545" y="1382689"/>
            <a:ext cx="0" cy="4000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1003845" y="1369989"/>
            <a:ext cx="0" cy="4000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54608" y="1882752"/>
            <a:ext cx="569913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lnSpc>
                <a:spcPts val="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  <a:latin typeface="Helvetica" charset="0"/>
              </a:rPr>
              <a:t>A0-A31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7332013" y="1893864"/>
            <a:ext cx="575479" cy="8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lnSpc>
                <a:spcPts val="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  <a:latin typeface="Helvetica" charset="0"/>
              </a:rPr>
              <a:t>A0-A31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754206" y="2836839"/>
            <a:ext cx="575479" cy="8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lnSpc>
                <a:spcPts val="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  <a:latin typeface="Helvetica" charset="0"/>
              </a:rPr>
              <a:t>D0-D31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7332806" y="2836839"/>
            <a:ext cx="575479" cy="8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lnSpc>
                <a:spcPts val="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  <a:latin typeface="Helvetica" charset="0"/>
              </a:rPr>
              <a:t>D0-D31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1989683" y="3113064"/>
            <a:ext cx="9191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53DE8"/>
                </a:solidFill>
                <a:latin typeface="Marker Felt" charset="0"/>
              </a:rPr>
              <a:t>Data</a:t>
            </a:r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3480345" y="1782739"/>
            <a:ext cx="2070100" cy="1485900"/>
          </a:xfrm>
          <a:custGeom>
            <a:avLst/>
            <a:gdLst>
              <a:gd name="T0" fmla="*/ 0 w 10000"/>
              <a:gd name="T1" fmla="*/ 0 h 10000"/>
              <a:gd name="T2" fmla="*/ 2147483647 w 10000"/>
              <a:gd name="T3" fmla="*/ 0 h 10000"/>
              <a:gd name="T4" fmla="*/ 2147483647 w 10000"/>
              <a:gd name="T5" fmla="*/ 2147483647 h 10000"/>
              <a:gd name="T6" fmla="*/ 0 w 10000"/>
              <a:gd name="T7" fmla="*/ 2147483647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>
            <a:off x="3886745" y="1382689"/>
            <a:ext cx="0" cy="4000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3629570" y="1838302"/>
            <a:ext cx="51435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lnSpc>
                <a:spcPts val="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  <a:latin typeface="Helvetica" charset="0"/>
              </a:rPr>
              <a:t>Virtual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4728017" y="1839889"/>
            <a:ext cx="678071" cy="8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96900" algn="l"/>
                <a:tab pos="1511300" algn="l"/>
                <a:tab pos="2425700" algn="l"/>
                <a:tab pos="3340100" algn="l"/>
                <a:tab pos="4254500" algn="l"/>
                <a:tab pos="5168900" algn="l"/>
                <a:tab pos="6083300" algn="l"/>
                <a:tab pos="69977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lnSpc>
                <a:spcPts val="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  <a:latin typeface="Helvetica" charset="0"/>
              </a:rPr>
              <a:t>Physical</a:t>
            </a: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 flipH="1">
            <a:off x="5074195" y="1376339"/>
            <a:ext cx="2563812" cy="190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5067845" y="1369989"/>
            <a:ext cx="0" cy="4000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/>
              <a:ea typeface="ＭＳ Ｐゴシック" pitchFamily="34" charset="-128"/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1079251" y="800662"/>
            <a:ext cx="2740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 b="1">
                <a:solidFill>
                  <a:schemeClr val="hlink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53DE8"/>
                </a:solidFill>
                <a:latin typeface="Marker Felt" charset="0"/>
              </a:rPr>
              <a:t>“Virtual Addresses”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629570" y="2088531"/>
            <a:ext cx="1776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Translation Look-aside Buffer</a:t>
            </a:r>
          </a:p>
          <a:p>
            <a:pPr algn="ctr"/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smtClean="0"/>
              <a:t>TLB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0" y="5011525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TLB </a:t>
            </a:r>
            <a:r>
              <a:rPr lang="zh-CN" altLang="en-US" sz="2400" dirty="0" smtClean="0"/>
              <a:t>是一个小容量全相联</a:t>
            </a:r>
            <a:r>
              <a:rPr lang="en-US" altLang="zh-CN" sz="2400" dirty="0" smtClean="0"/>
              <a:t>Cache</a:t>
            </a:r>
            <a:r>
              <a:rPr lang="zh-CN" altLang="en-US" sz="2400" dirty="0" smtClean="0"/>
              <a:t>，将虚拟地址映射到物理地址。</a:t>
            </a:r>
            <a:endParaRPr lang="en-US" altLang="zh-CN" sz="2400" dirty="0" smtClean="0"/>
          </a:p>
          <a:p>
            <a:r>
              <a:rPr lang="en-US" altLang="zh-CN" sz="2400" dirty="0" smtClean="0"/>
              <a:t>TLB</a:t>
            </a:r>
            <a:r>
              <a:rPr lang="zh-CN" altLang="en-US" sz="2400" dirty="0" smtClean="0"/>
              <a:t>也包含有保护位。</a:t>
            </a:r>
            <a:endParaRPr lang="en-US" altLang="zh-CN" sz="2400" dirty="0" smtClean="0"/>
          </a:p>
          <a:p>
            <a:r>
              <a:rPr lang="zh-CN" altLang="en-US" sz="2400" dirty="0" smtClean="0"/>
              <a:t>通常情况下，虚拟地址在</a:t>
            </a:r>
            <a:r>
              <a:rPr lang="en-US" altLang="zh-CN" sz="2400" dirty="0" smtClean="0"/>
              <a:t>TLB</a:t>
            </a:r>
            <a:r>
              <a:rPr lang="zh-CN" altLang="en-US" sz="2400" dirty="0" smtClean="0"/>
              <a:t>里，进程可以对其读写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257659" y="3787974"/>
            <a:ext cx="4628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      </a:t>
            </a:r>
            <a:r>
              <a:rPr lang="zh-CN" altLang="en-US" sz="2400" dirty="0" smtClean="0"/>
              <a:t>地址转换缓冲器</a:t>
            </a:r>
            <a:r>
              <a:rPr lang="en-US" altLang="zh-CN" sz="2400" dirty="0" smtClean="0"/>
              <a:t>TLB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65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虚拟存储器的</a:t>
            </a:r>
            <a:r>
              <a:rPr lang="en-US" altLang="zh-CN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</a:t>
            </a:r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个基本问题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95" y="1746914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放置</a:t>
            </a:r>
            <a:r>
              <a:rPr lang="en-US" altLang="zh-CN" sz="2400" dirty="0" smtClean="0"/>
              <a:t>Placement</a:t>
            </a:r>
            <a:r>
              <a:rPr lang="zh-CN" altLang="en-US" sz="2400" dirty="0" smtClean="0"/>
              <a:t>问题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操作系统允许虚页放到内存中任意位置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查询鉴别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dentification</a:t>
            </a:r>
            <a:r>
              <a:rPr lang="zh-CN" altLang="en-US" sz="2400" dirty="0" smtClean="0"/>
              <a:t>问题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页表</a:t>
            </a:r>
            <a:r>
              <a:rPr lang="en-US" altLang="zh-CN" sz="2400" dirty="0" smtClean="0"/>
              <a:t>Page table</a:t>
            </a:r>
            <a:r>
              <a:rPr lang="zh-CN" altLang="en-US" sz="2400" dirty="0" smtClean="0"/>
              <a:t>、段表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替换</a:t>
            </a:r>
            <a:r>
              <a:rPr lang="en-US" altLang="zh-CN" sz="2400" dirty="0" smtClean="0"/>
              <a:t>Replacement</a:t>
            </a:r>
            <a:r>
              <a:rPr lang="zh-CN" altLang="en-US" sz="2400" dirty="0" smtClean="0"/>
              <a:t>问题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几乎所有的操作系统都采用</a:t>
            </a:r>
            <a:r>
              <a:rPr lang="en-US" altLang="zh-CN" sz="2400" dirty="0" smtClean="0"/>
              <a:t>LRU</a:t>
            </a:r>
            <a:r>
              <a:rPr lang="zh-CN" altLang="en-US" sz="2400" dirty="0" smtClean="0"/>
              <a:t>算法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写回</a:t>
            </a:r>
            <a:r>
              <a:rPr lang="en-US" altLang="zh-CN" sz="2400" dirty="0" smtClean="0"/>
              <a:t>Write polices</a:t>
            </a:r>
            <a:r>
              <a:rPr lang="zh-CN" altLang="en-US" sz="2400" dirty="0" smtClean="0"/>
              <a:t>问题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采用写回法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13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虚拟机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528549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虚拟机</a:t>
            </a:r>
            <a:r>
              <a:rPr lang="en-US" altLang="zh-CN" sz="2400" dirty="0" smtClean="0"/>
              <a:t>VM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virtual machine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支持现代系统要求的隔离和安全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让不相关用户共享同一个计算机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处理器原始算力的提高让虚拟机时间开销变得可以接受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给</a:t>
            </a:r>
            <a:r>
              <a:rPr lang="zh-CN" altLang="en-US" sz="2400" dirty="0" smtClean="0"/>
              <a:t>用户程序提供不同的操作系统和不同的</a:t>
            </a:r>
            <a:r>
              <a:rPr lang="en-US" altLang="zh-CN" sz="2400" dirty="0" smtClean="0"/>
              <a:t>ISA</a:t>
            </a:r>
            <a:r>
              <a:rPr lang="zh-CN" altLang="en-US" sz="2400" dirty="0" smtClean="0"/>
              <a:t>指令集架构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VM</a:t>
            </a:r>
            <a:r>
              <a:rPr lang="zh-CN" altLang="en-US" sz="2400" dirty="0" smtClean="0"/>
              <a:t>虚拟机允许在同一个机器上安装提供多个操作系统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SVM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system virtual machines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系统虚拟机也叫虚拟机监视器</a:t>
            </a:r>
            <a:r>
              <a:rPr lang="en-US" altLang="zh-CN" sz="2400" dirty="0" smtClean="0"/>
              <a:t>VMM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virtual machine monitor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，支持管理</a:t>
            </a:r>
            <a:r>
              <a:rPr lang="en-US" altLang="zh-CN" sz="2400" dirty="0" smtClean="0">
                <a:ea typeface="宋体" panose="02010600030101010101" pitchFamily="2" charset="-122"/>
              </a:rPr>
              <a:t>VM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的软件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96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126512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VMM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虚拟机监视器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01" y="3167291"/>
            <a:ext cx="5303814" cy="34365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228299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VMM</a:t>
            </a:r>
            <a:r>
              <a:rPr lang="zh-CN" altLang="en-US" sz="2400" dirty="0" smtClean="0"/>
              <a:t>决定如何将虚拟地址映射到物理地址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物理资源应该分时共享、可以分割或者可以用软件来模拟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VMM</a:t>
            </a:r>
            <a:r>
              <a:rPr lang="zh-CN" altLang="en-US" sz="2400" dirty="0" smtClean="0"/>
              <a:t>比传统的</a:t>
            </a:r>
            <a:r>
              <a:rPr lang="en-US" altLang="zh-CN" sz="2400" dirty="0" smtClean="0"/>
              <a:t>OS</a:t>
            </a:r>
            <a:r>
              <a:rPr lang="zh-CN" altLang="en-US" sz="2400" dirty="0" smtClean="0"/>
              <a:t>操作系统小很多，大约</a:t>
            </a:r>
            <a:r>
              <a:rPr lang="en-US" altLang="zh-CN" sz="2400" dirty="0" smtClean="0"/>
              <a:t>10000</a:t>
            </a:r>
            <a:r>
              <a:rPr lang="zh-CN" altLang="en-US" sz="2400" dirty="0" smtClean="0"/>
              <a:t>行代码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576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VMM</a:t>
            </a:r>
            <a:r>
              <a:rPr lang="zh-CN" altLang="en-US" sz="3600" b="1" kern="0" dirty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要求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122830" y="1760562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在虚拟机上运行的软件如同运行在本土硬件上，却不能直接改变真实系统资源的分配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VMM</a:t>
            </a:r>
            <a:r>
              <a:rPr lang="zh-CN" altLang="en-US" sz="2400" dirty="0" smtClean="0"/>
              <a:t>能够切换不同的操作系统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硬件需要允许系统模式和用户模式，提供专门的指令集用于分配系统资源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16040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虚拟机益处</a:t>
            </a:r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637731"/>
            <a:ext cx="9144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管理软件</a:t>
            </a:r>
            <a:r>
              <a:rPr lang="en-US" altLang="zh-CN" sz="2400" dirty="0" smtClean="0"/>
              <a:t>——VM</a:t>
            </a:r>
            <a:r>
              <a:rPr lang="zh-CN" altLang="en-US" sz="2400" dirty="0" smtClean="0"/>
              <a:t>提供了一个抽象接口，可以运行各种各样的操作系统。比如让一部分虚拟机运行比较旧的操作系统，一些运行现代主流稳定的操作系统，另外一些运行一些新的测试版本操作系统</a:t>
            </a:r>
            <a:endParaRPr lang="en-US" altLang="zh-CN" sz="24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管理硬件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多服务器让不同的软件运行于不同机器上，并且操作系统版本跟该软件相配套。</a:t>
            </a:r>
            <a:r>
              <a:rPr lang="en-US" altLang="zh-CN" sz="2400" dirty="0" smtClean="0"/>
              <a:t>VM</a:t>
            </a:r>
            <a:r>
              <a:rPr lang="zh-CN" altLang="en-US" sz="2400" dirty="0"/>
              <a:t>允许</a:t>
            </a:r>
            <a:r>
              <a:rPr lang="zh-CN" altLang="en-US" sz="2400" dirty="0" smtClean="0"/>
              <a:t>这些不同的操作系统共享硬件。还允许把</a:t>
            </a:r>
            <a:r>
              <a:rPr lang="en-US" altLang="zh-CN" sz="2400" dirty="0" smtClean="0"/>
              <a:t>VM</a:t>
            </a:r>
            <a:r>
              <a:rPr lang="zh-CN" altLang="en-US" sz="2400" dirty="0" smtClean="0"/>
              <a:t>移植到另外的机器上运行，平衡工作负载。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云计算需要依赖于虚拟机技术。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16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24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存储器技术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78424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SRAM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需要低电保持栅漏电容电荷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存储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个二进制位需要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个晶体管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DRAM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读之后需要重写，补充电荷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需要周期性刷新</a:t>
            </a:r>
            <a:endParaRPr lang="en-US" altLang="zh-CN" sz="24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大约</a:t>
            </a:r>
            <a:r>
              <a:rPr lang="en-US" altLang="zh-CN" sz="2400" dirty="0" smtClean="0"/>
              <a:t>8ms</a:t>
            </a:r>
            <a:r>
              <a:rPr lang="zh-CN" altLang="en-US" sz="2400" dirty="0" smtClean="0"/>
              <a:t>刷新一次，可以整行同步刷新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存储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个二进制位需要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个晶体管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/>
              <a:t>高</a:t>
            </a:r>
            <a:r>
              <a:rPr lang="zh-CN" altLang="en-US" sz="2400" dirty="0" smtClean="0"/>
              <a:t>位地址线用于选择行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行译码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，低位地址用于选择列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列译码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198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50475" y="290285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kern="0" dirty="0" smtClean="0">
                <a:solidFill>
                  <a:srgbClr val="800000"/>
                </a:solidFill>
                <a:latin typeface="+mn-lt"/>
                <a:ea typeface="黑体" panose="02010609060101010101" pitchFamily="49" charset="-122"/>
              </a:rPr>
              <a:t>DRAM</a:t>
            </a:r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的内部组成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7" y="1458028"/>
            <a:ext cx="8231404" cy="3150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647" y="5267768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现代</a:t>
            </a:r>
            <a:r>
              <a:rPr lang="en-US" altLang="zh-CN" sz="2000" dirty="0" smtClean="0"/>
              <a:t>DRAM</a:t>
            </a:r>
            <a:r>
              <a:rPr lang="zh-CN" altLang="en-US" sz="2000" dirty="0" smtClean="0"/>
              <a:t>有多个组</a:t>
            </a:r>
            <a:r>
              <a:rPr lang="en-US" altLang="zh-CN" sz="2000" dirty="0" smtClean="0"/>
              <a:t>bank</a:t>
            </a:r>
            <a:r>
              <a:rPr lang="zh-CN" altLang="en-US" sz="2000" dirty="0" smtClean="0"/>
              <a:t>构成。比如</a:t>
            </a:r>
            <a:r>
              <a:rPr lang="en-US" altLang="zh-CN" sz="2000" dirty="0" smtClean="0"/>
              <a:t>DDR3</a:t>
            </a:r>
            <a:r>
              <a:rPr lang="zh-CN" altLang="en-US" sz="2000" dirty="0" smtClean="0"/>
              <a:t>有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个组。每组包含一些行。</a:t>
            </a:r>
            <a:r>
              <a:rPr lang="en-US" altLang="zh-CN" sz="2000" dirty="0" smtClean="0"/>
              <a:t>Pre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(Pre charge)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预充信号用于打开或者关闭一个组。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Act(activate)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激活信号用于选择行，将一行数据传送到缓冲器中。在由列选择线选中数据，按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DRAM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宽度传送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(4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位，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位，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。也可以按块传送。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808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存储器优化改进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678675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给</a:t>
            </a:r>
            <a:r>
              <a:rPr lang="en-US" altLang="zh-CN" sz="2400" dirty="0" smtClean="0"/>
              <a:t>DRAM</a:t>
            </a:r>
            <a:r>
              <a:rPr lang="zh-CN" altLang="en-US" sz="2400" dirty="0" smtClean="0"/>
              <a:t>增加定时信号，允许多次访问行缓冲器，增加带宽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Synchronous DRAM </a:t>
            </a:r>
            <a:r>
              <a:rPr lang="en-US" altLang="zh-CN" sz="2400" dirty="0" smtClean="0">
                <a:ea typeface="宋体" panose="02010600030101010101" pitchFamily="2" charset="-122"/>
              </a:rPr>
              <a:t>(SDRAM)</a:t>
            </a:r>
            <a:r>
              <a:rPr lang="zh-CN" altLang="en-US" sz="2400" dirty="0" smtClean="0">
                <a:ea typeface="宋体" panose="02010600030101010101" pitchFamily="2" charset="-122"/>
              </a:rPr>
              <a:t>，给</a:t>
            </a:r>
            <a:r>
              <a:rPr lang="en-US" altLang="zh-CN" sz="2400" dirty="0" smtClean="0">
                <a:ea typeface="宋体" panose="02010600030101010101" pitchFamily="2" charset="-122"/>
              </a:rPr>
              <a:t>DRAM</a:t>
            </a:r>
            <a:r>
              <a:rPr lang="zh-CN" altLang="en-US" sz="2400" dirty="0" smtClean="0">
                <a:ea typeface="宋体" panose="02010600030101010101" pitchFamily="2" charset="-122"/>
              </a:rPr>
              <a:t>增加同时时钟信号，不再需要跟控制器同步，支持突发模式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>
                <a:ea typeface="宋体" panose="02010600030101010101" pitchFamily="2" charset="-122"/>
              </a:rPr>
              <a:t>burst mode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可以一个地址多次传送。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ea typeface="宋体" panose="02010600030101010101" pitchFamily="2" charset="-122"/>
              </a:rPr>
              <a:t>DDR2</a:t>
            </a:r>
            <a:r>
              <a:rPr lang="zh-CN" altLang="en-US" sz="2400" dirty="0">
                <a:ea typeface="宋体" panose="02010600030101010101" pitchFamily="2" charset="-122"/>
              </a:rPr>
              <a:t>，</a:t>
            </a:r>
            <a:r>
              <a:rPr lang="en-US" altLang="zh-CN" sz="2400" dirty="0" smtClean="0">
                <a:ea typeface="宋体" panose="02010600030101010101" pitchFamily="2" charset="-122"/>
              </a:rPr>
              <a:t>DDR3</a:t>
            </a:r>
            <a:r>
              <a:rPr lang="zh-CN" altLang="en-US" sz="2400" dirty="0" smtClean="0">
                <a:ea typeface="宋体" panose="02010600030101010101" pitchFamily="2" charset="-122"/>
              </a:rPr>
              <a:t>位宽扩充到</a:t>
            </a:r>
            <a:r>
              <a:rPr lang="en-US" altLang="zh-CN" sz="2400" dirty="0" smtClean="0">
                <a:ea typeface="宋体" panose="02010600030101010101" pitchFamily="2" charset="-122"/>
              </a:rPr>
              <a:t>16 bit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ea typeface="宋体" panose="02010600030101010101" pitchFamily="2" charset="-122"/>
              </a:rPr>
              <a:t>Double data rate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>
                <a:ea typeface="宋体" panose="02010600030101010101" pitchFamily="2" charset="-122"/>
              </a:rPr>
              <a:t>DDR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ea typeface="宋体" panose="02010600030101010101" pitchFamily="2" charset="-122"/>
              </a:rPr>
              <a:t>在时钟信号上升沿和下降沿都可以传送数据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zh-CN" altLang="en-US" sz="2400" dirty="0" smtClean="0">
                <a:ea typeface="宋体" panose="02010600030101010101" pitchFamily="2" charset="-122"/>
              </a:rPr>
              <a:t>增加带宽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ea typeface="宋体" panose="02010600030101010101" pitchFamily="2" charset="-122"/>
              </a:rPr>
              <a:t>将</a:t>
            </a:r>
            <a:r>
              <a:rPr lang="en-US" altLang="zh-CN" sz="2400" dirty="0" smtClean="0">
                <a:ea typeface="宋体" panose="02010600030101010101" pitchFamily="2" charset="-122"/>
              </a:rPr>
              <a:t>DRAM</a:t>
            </a:r>
            <a:r>
              <a:rPr lang="zh-CN" altLang="en-US" sz="2400" dirty="0" smtClean="0">
                <a:ea typeface="宋体" panose="02010600030101010101" pitchFamily="2" charset="-122"/>
              </a:rPr>
              <a:t>分成多个独立工作、交叉的组</a:t>
            </a:r>
            <a:r>
              <a:rPr lang="en-US" altLang="zh-CN" sz="2400" dirty="0" smtClean="0">
                <a:ea typeface="宋体" panose="02010600030101010101" pitchFamily="2" charset="-122"/>
              </a:rPr>
              <a:t>(bank)</a:t>
            </a:r>
          </a:p>
        </p:txBody>
      </p:sp>
    </p:spTree>
    <p:extLst>
      <p:ext uri="{BB962C8B-B14F-4D97-AF65-F5344CB8AC3E}">
        <p14:creationId xmlns:p14="http://schemas.microsoft.com/office/powerpoint/2010/main" val="52967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078"/>
            <a:ext cx="9144000" cy="498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538"/>
            <a:ext cx="9144000" cy="4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dirty="0"/>
              <a:t>DIMM Dual Inline Memory Module</a:t>
            </a:r>
            <a:endParaRPr lang="zh-CN" altLang="en-US" sz="32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64" y="1709100"/>
            <a:ext cx="7139003" cy="44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9_CS252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CS252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000000"/>
            </a:solidFill>
          </a:defRPr>
        </a:defPPr>
      </a:lstStyle>
    </a:txDef>
  </a:objectDefaults>
  <a:extraClrSchemeLst>
    <a:extraClrScheme>
      <a:clrScheme name="CS252-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52-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CS252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CS252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S252-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52-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7999</TotalTime>
  <Words>1969</Words>
  <Application>Microsoft Office PowerPoint</Application>
  <PresentationFormat>全屏显示(4:3)</PresentationFormat>
  <Paragraphs>547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Marker Felt</vt:lpstr>
      <vt:lpstr>ＭＳ Ｐゴシック</vt:lpstr>
      <vt:lpstr>黑体</vt:lpstr>
      <vt:lpstr>宋体</vt:lpstr>
      <vt:lpstr>Arial</vt:lpstr>
      <vt:lpstr>Calibri</vt:lpstr>
      <vt:lpstr>Helvetica</vt:lpstr>
      <vt:lpstr>Times New Roman</vt:lpstr>
      <vt:lpstr>Wingdings</vt:lpstr>
      <vt:lpstr>默认设计模板</vt:lpstr>
      <vt:lpstr>9_CS252-template</vt:lpstr>
      <vt:lpstr>5_CS252-template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 Example of Page Table</vt:lpstr>
      <vt:lpstr>Dividing the address space by a page size</vt:lpstr>
      <vt:lpstr>Virtual Page &amp; Physical Page</vt:lpstr>
      <vt:lpstr>Addressing</vt:lpstr>
      <vt:lpstr>Addressing</vt:lpstr>
      <vt:lpstr>Addressing</vt:lpstr>
      <vt:lpstr>Addressing</vt:lpstr>
      <vt:lpstr>Addressing</vt:lpstr>
      <vt:lpstr>Page Table Entry</vt:lpstr>
      <vt:lpstr>Page Table Entry</vt:lpstr>
      <vt:lpstr>Page Table Lookup</vt:lpstr>
      <vt:lpstr>Page Table Lookup</vt:lpstr>
      <vt:lpstr>Page Table Lookup</vt:lpstr>
      <vt:lpstr>Page Table Lookup</vt:lpstr>
      <vt:lpstr>Page Table Lookup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aaa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量化分析设计的基础</dc:title>
  <dc:creator>a</dc:creator>
  <cp:lastModifiedBy>a</cp:lastModifiedBy>
  <cp:revision>462</cp:revision>
  <dcterms:created xsi:type="dcterms:W3CDTF">2021-08-20T13:01:56Z</dcterms:created>
  <dcterms:modified xsi:type="dcterms:W3CDTF">2021-10-15T12:53:51Z</dcterms:modified>
</cp:coreProperties>
</file>